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23"/>
  </p:notesMasterIdLst>
  <p:handoutMasterIdLst>
    <p:handoutMasterId r:id="rId24"/>
  </p:handoutMasterIdLst>
  <p:sldIdLst>
    <p:sldId id="569" r:id="rId2"/>
    <p:sldId id="572" r:id="rId3"/>
    <p:sldId id="550" r:id="rId4"/>
    <p:sldId id="551" r:id="rId5"/>
    <p:sldId id="552" r:id="rId6"/>
    <p:sldId id="553" r:id="rId7"/>
    <p:sldId id="570" r:id="rId8"/>
    <p:sldId id="554" r:id="rId9"/>
    <p:sldId id="555" r:id="rId10"/>
    <p:sldId id="571" r:id="rId11"/>
    <p:sldId id="556" r:id="rId12"/>
    <p:sldId id="567" r:id="rId13"/>
    <p:sldId id="557" r:id="rId14"/>
    <p:sldId id="558" r:id="rId15"/>
    <p:sldId id="560" r:id="rId16"/>
    <p:sldId id="561" r:id="rId17"/>
    <p:sldId id="562" r:id="rId18"/>
    <p:sldId id="563" r:id="rId19"/>
    <p:sldId id="564" r:id="rId20"/>
    <p:sldId id="568" r:id="rId21"/>
    <p:sldId id="559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9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880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400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6863" y="0"/>
            <a:ext cx="3221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40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6863" y="9120188"/>
            <a:ext cx="32210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9470EF2D-C8FA-46BB-ADE2-E7E83F5249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81486E0-F2A4-4BC4-9AB8-D07E73A7F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7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E0AB509D-D20C-4505-BFB9-BE002C25B1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D6D45-7F4C-4106-861A-BCF6745AE4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97AA2-8465-4F57-8A91-5515FF14FD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3F4C6-D3A5-4B58-9200-8CF9E78C7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0943-11E8-4313-9876-6D3FEC35BD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BF898-4FDF-41D5-AE28-A53843634D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9250-715B-4981-AF5C-4057F59AA8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C3615-C089-4774-B722-C68EB7996A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1EC5E-1ED1-4906-8A02-381348DED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30F05-B967-45C1-802C-6DB93F3CF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1E3BD-5CA6-4B2C-9E44-D6F34D9A9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96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396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93D3D40D-DE79-4F8E-89FA-C77D27AE6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223" name="Picture 7" descr="paint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1.0/legalcode" TargetMode="External"/><Relationship Id="rId2" Type="http://schemas.openxmlformats.org/officeDocument/2006/relationships/hyperlink" Target="http://creativecommons.org/licenses/by-nc-sa/1.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DSP First, 2/e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276600"/>
            <a:ext cx="6553200" cy="1771650"/>
          </a:xfrm>
        </p:spPr>
        <p:txBody>
          <a:bodyPr/>
          <a:lstStyle/>
          <a:p>
            <a:r>
              <a:rPr lang="en-US" altLang="en-US" smtClean="0"/>
              <a:t>LECTURE #1</a:t>
            </a:r>
          </a:p>
          <a:p>
            <a:r>
              <a:rPr lang="en-US" altLang="en-US" smtClean="0"/>
              <a:t>Sinusoids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B509D-D20C-4505-BFB9-BE002C25B132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4B275-9B42-4B41-A848-023B5E61F582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altLang="en-US" smtClean="0"/>
              <a:t>TUNING FORK A-440 Waveform</a:t>
            </a:r>
          </a:p>
        </p:txBody>
      </p:sp>
      <p:sp>
        <p:nvSpPr>
          <p:cNvPr id="2056" name="AutoShape 5">
            <a:hlinkClick r:id="" action="ppaction://noaction" highlightClick="1">
              <a:snd r:embed="rId3" name="tf440.wav"/>
            </a:hlinkClick>
          </p:cNvPr>
          <p:cNvSpPr>
            <a:spLocks noChangeArrowheads="1"/>
          </p:cNvSpPr>
          <p:nvPr/>
        </p:nvSpPr>
        <p:spPr bwMode="auto">
          <a:xfrm>
            <a:off x="8077200" y="762000"/>
            <a:ext cx="533400" cy="5334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7" name="Picture 7" descr="figure1"/>
          <p:cNvPicPr>
            <a:picLocks noChangeAspect="1" noChangeArrowheads="1"/>
          </p:cNvPicPr>
          <p:nvPr/>
        </p:nvPicPr>
        <p:blipFill>
          <a:blip r:embed="rId4" cstate="print"/>
          <a:srcRect t="10477"/>
          <a:stretch>
            <a:fillRect/>
          </a:stretch>
        </p:blipFill>
        <p:spPr bwMode="auto">
          <a:xfrm>
            <a:off x="76200" y="685800"/>
            <a:ext cx="5715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8" descr="figure2"/>
          <p:cNvPicPr>
            <a:picLocks noChangeAspect="1" noChangeArrowheads="1"/>
          </p:cNvPicPr>
          <p:nvPr/>
        </p:nvPicPr>
        <p:blipFill>
          <a:blip r:embed="rId5" cstate="print"/>
          <a:srcRect t="1904"/>
          <a:stretch>
            <a:fillRect/>
          </a:stretch>
        </p:blipFill>
        <p:spPr bwMode="auto">
          <a:xfrm>
            <a:off x="3352800" y="2895600"/>
            <a:ext cx="57150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956300" y="1543050"/>
          <a:ext cx="2806700" cy="1200150"/>
        </p:xfrm>
        <a:graphic>
          <a:graphicData uri="http://schemas.openxmlformats.org/presentationml/2006/ole">
            <p:oleObj spid="_x0000_s2050" name="Equation" r:id="rId6" imgW="952200" imgH="406080" progId="Equation.3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304800" y="4775200"/>
          <a:ext cx="2657475" cy="1930400"/>
        </p:xfrm>
        <a:graphic>
          <a:graphicData uri="http://schemas.openxmlformats.org/presentationml/2006/ole">
            <p:oleObj spid="_x0000_s2051" name="Equation" r:id="rId7" imgW="876240" imgH="634680" progId="Equation.3">
              <p:embed/>
            </p:oleObj>
          </a:graphicData>
        </a:graphic>
      </p:graphicFrame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078038" y="4022725"/>
            <a:ext cx="1274762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Time (sec)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048000" y="1752600"/>
            <a:ext cx="152400" cy="1066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200400" y="2667000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BC476-0A48-4966-810F-F882EB7DCFF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SPEECH EXAMPLE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More complicated signal (BAT.WAV)</a:t>
            </a:r>
          </a:p>
          <a:p>
            <a:r>
              <a:rPr lang="en-US" altLang="en-US" smtClean="0"/>
              <a:t>Waveform </a:t>
            </a:r>
            <a:r>
              <a:rPr lang="en-US" altLang="en-US" b="1" i="1" smtClean="0"/>
              <a:t>x</a:t>
            </a:r>
            <a:r>
              <a:rPr lang="en-US" altLang="en-US" b="1" smtClean="0"/>
              <a:t>(</a:t>
            </a:r>
            <a:r>
              <a:rPr lang="en-US" altLang="en-US" b="1" i="1" smtClean="0"/>
              <a:t>t</a:t>
            </a:r>
            <a:r>
              <a:rPr lang="en-US" altLang="en-US" b="1" smtClean="0"/>
              <a:t>)</a:t>
            </a:r>
            <a:r>
              <a:rPr lang="en-US" altLang="en-US" smtClean="0"/>
              <a:t> is NOT a Sinusoid</a:t>
            </a:r>
          </a:p>
          <a:p>
            <a:r>
              <a:rPr lang="en-US" altLang="en-US" smtClean="0"/>
              <a:t>Theory will tell us</a:t>
            </a:r>
          </a:p>
          <a:p>
            <a:pPr lvl="1"/>
            <a:r>
              <a:rPr lang="en-US" altLang="en-US" b="1" i="1" smtClean="0"/>
              <a:t>x</a:t>
            </a:r>
            <a:r>
              <a:rPr lang="en-US" altLang="en-US" b="1" smtClean="0"/>
              <a:t>(</a:t>
            </a:r>
            <a:r>
              <a:rPr lang="en-US" altLang="en-US" b="1" i="1" smtClean="0"/>
              <a:t>t</a:t>
            </a:r>
            <a:r>
              <a:rPr lang="en-US" altLang="en-US" b="1" smtClean="0"/>
              <a:t>)</a:t>
            </a:r>
            <a:r>
              <a:rPr lang="en-US" altLang="en-US" smtClean="0"/>
              <a:t> is approximately a sum of sinusoids</a:t>
            </a:r>
          </a:p>
          <a:p>
            <a:pPr lvl="1"/>
            <a:r>
              <a:rPr lang="en-US" altLang="en-US" smtClean="0"/>
              <a:t>FOURIER ANALYSIS</a:t>
            </a:r>
          </a:p>
          <a:p>
            <a:pPr lvl="2"/>
            <a:r>
              <a:rPr lang="en-US" altLang="en-US" smtClean="0"/>
              <a:t>Break </a:t>
            </a:r>
            <a:r>
              <a:rPr lang="en-US" altLang="en-US" b="1" i="1" smtClean="0"/>
              <a:t>x</a:t>
            </a:r>
            <a:r>
              <a:rPr lang="en-US" altLang="en-US" b="1" smtClean="0"/>
              <a:t>(</a:t>
            </a:r>
            <a:r>
              <a:rPr lang="en-US" altLang="en-US" b="1" i="1" smtClean="0"/>
              <a:t>t</a:t>
            </a:r>
            <a:r>
              <a:rPr lang="en-US" altLang="en-US" b="1" smtClean="0"/>
              <a:t>)</a:t>
            </a:r>
            <a:r>
              <a:rPr lang="en-US" altLang="en-US" smtClean="0"/>
              <a:t> into its sinusoidal components</a:t>
            </a:r>
          </a:p>
          <a:p>
            <a:pPr lvl="1"/>
            <a:r>
              <a:rPr lang="en-US" altLang="en-US" smtClean="0"/>
              <a:t>Called the FREQUENCY SPECTRUM</a:t>
            </a:r>
          </a:p>
        </p:txBody>
      </p:sp>
      <p:sp>
        <p:nvSpPr>
          <p:cNvPr id="19463" name="AutoShape 4">
            <a:hlinkClick r:id="" action="ppaction://noaction" highlightClick="1">
              <a:snd r:embed="rId2" name="bat.wav"/>
            </a:hlinkClick>
          </p:cNvPr>
          <p:cNvSpPr>
            <a:spLocks noChangeArrowheads="1"/>
          </p:cNvSpPr>
          <p:nvPr/>
        </p:nvSpPr>
        <p:spPr bwMode="auto">
          <a:xfrm>
            <a:off x="7620000" y="2057400"/>
            <a:ext cx="533400" cy="5334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D7DCE-6BDD-48E1-99E0-E23F1BB45B5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Speech Signal: BAT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78800" cy="417195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Nearly </a:t>
            </a:r>
            <a:r>
              <a:rPr lang="en-US" altLang="en-US" b="1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Periodic</a:t>
            </a:r>
            <a:r>
              <a:rPr lang="en-US" altLang="en-US" smtClean="0"/>
              <a:t> in Vowel Region</a:t>
            </a:r>
          </a:p>
          <a:p>
            <a:pPr lvl="1">
              <a:defRPr/>
            </a:pPr>
            <a:r>
              <a:rPr lang="en-US" altLang="en-US" smtClean="0"/>
              <a:t>Period is (Approximately) T = 0.0065 sec</a:t>
            </a:r>
          </a:p>
        </p:txBody>
      </p:sp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0"/>
            <a:ext cx="7620000" cy="333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AutoShape 5">
            <a:hlinkClick r:id="" action="ppaction://noaction" highlightClick="1">
              <a:snd r:embed="rId3" name="bat.wav"/>
            </a:hlinkClick>
          </p:cNvPr>
          <p:cNvSpPr>
            <a:spLocks noChangeArrowheads="1"/>
          </p:cNvSpPr>
          <p:nvPr/>
        </p:nvSpPr>
        <p:spPr bwMode="auto">
          <a:xfrm>
            <a:off x="6553200" y="685800"/>
            <a:ext cx="533400" cy="5334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6"/>
          <p:cNvSpPr>
            <a:spLocks noChangeShapeType="1"/>
          </p:cNvSpPr>
          <p:nvPr/>
        </p:nvSpPr>
        <p:spPr bwMode="auto">
          <a:xfrm>
            <a:off x="2971800" y="5334000"/>
            <a:ext cx="19050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767D2-FF1B-4509-BEFA-7D3DC6F54888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1509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DIGITIZE the WAVEFORM</a:t>
            </a:r>
          </a:p>
        </p:txBody>
      </p:sp>
      <p:sp>
        <p:nvSpPr>
          <p:cNvPr id="21510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i="1" smtClean="0"/>
              <a:t>x</a:t>
            </a:r>
            <a:r>
              <a:rPr lang="en-US" altLang="en-US" b="1" smtClean="0"/>
              <a:t>[</a:t>
            </a:r>
            <a:r>
              <a:rPr lang="en-US" altLang="en-US" b="1" i="1" smtClean="0"/>
              <a:t>n</a:t>
            </a:r>
            <a:r>
              <a:rPr lang="en-US" altLang="en-US" b="1" smtClean="0"/>
              <a:t>]</a:t>
            </a:r>
            <a:r>
              <a:rPr lang="en-US" altLang="en-US" smtClean="0"/>
              <a:t> is a SAMPLED SINUSOID</a:t>
            </a:r>
          </a:p>
          <a:p>
            <a:pPr lvl="1"/>
            <a:r>
              <a:rPr lang="en-US" altLang="en-US" smtClean="0"/>
              <a:t>A list of numbers stored in memory</a:t>
            </a:r>
          </a:p>
          <a:p>
            <a:r>
              <a:rPr lang="en-US" altLang="en-US" smtClean="0"/>
              <a:t>Sample at 11,025 samples per second</a:t>
            </a:r>
          </a:p>
          <a:p>
            <a:pPr lvl="1"/>
            <a:r>
              <a:rPr lang="en-US" altLang="en-US" smtClean="0"/>
              <a:t>Called the SAMPLING RATE of the A/D</a:t>
            </a:r>
          </a:p>
          <a:p>
            <a:pPr lvl="1"/>
            <a:r>
              <a:rPr lang="en-US" altLang="en-US" smtClean="0"/>
              <a:t>Time between samples is</a:t>
            </a:r>
          </a:p>
          <a:p>
            <a:pPr lvl="2"/>
            <a:r>
              <a:rPr lang="en-US" altLang="en-US" smtClean="0"/>
              <a:t>1/11025 = 90.7 microsec</a:t>
            </a:r>
          </a:p>
          <a:p>
            <a:r>
              <a:rPr lang="en-US" altLang="en-US" smtClean="0"/>
              <a:t>Output via D/A hardware (at F</a:t>
            </a:r>
            <a:r>
              <a:rPr lang="en-US" altLang="en-US" baseline="-25000" smtClean="0"/>
              <a:t>samp</a:t>
            </a:r>
            <a:r>
              <a:rPr lang="en-US" alt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7AFCC-D74A-4E98-A863-3566EB38A6E0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STORING DIGITAL SOUND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i="1" smtClean="0"/>
              <a:t>x</a:t>
            </a:r>
            <a:r>
              <a:rPr lang="en-US" altLang="en-US" b="1" smtClean="0"/>
              <a:t>[</a:t>
            </a:r>
            <a:r>
              <a:rPr lang="en-US" altLang="en-US" b="1" i="1" smtClean="0"/>
              <a:t>n</a:t>
            </a:r>
            <a:r>
              <a:rPr lang="en-US" altLang="en-US" b="1" smtClean="0"/>
              <a:t>]</a:t>
            </a:r>
            <a:r>
              <a:rPr lang="en-US" altLang="en-US" smtClean="0"/>
              <a:t> is a SAMPLED SINUSOID</a:t>
            </a:r>
          </a:p>
          <a:p>
            <a:pPr lvl="1"/>
            <a:r>
              <a:rPr lang="en-US" altLang="en-US" smtClean="0"/>
              <a:t>A list of numbers stored in memory</a:t>
            </a:r>
          </a:p>
          <a:p>
            <a:r>
              <a:rPr lang="en-US" altLang="en-US" smtClean="0"/>
              <a:t>CD rate is 44,100 samples per second</a:t>
            </a:r>
          </a:p>
          <a:p>
            <a:r>
              <a:rPr lang="en-US" altLang="en-US" smtClean="0"/>
              <a:t>16-bit samples</a:t>
            </a:r>
          </a:p>
          <a:p>
            <a:r>
              <a:rPr lang="en-US" altLang="en-US" smtClean="0"/>
              <a:t>Stereo uses 2 channels</a:t>
            </a:r>
          </a:p>
          <a:p>
            <a:r>
              <a:rPr lang="en-US" altLang="en-US" smtClean="0"/>
              <a:t>Number of bytes for 1 minute is</a:t>
            </a:r>
          </a:p>
          <a:p>
            <a:pPr lvl="1"/>
            <a:r>
              <a:rPr lang="en-US" altLang="en-US" smtClean="0"/>
              <a:t>2 X (16/8) X 60 X 44100 = 10.584 Mbytes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374CD-6CF1-4225-AC69-003B6E97B81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Always use the COSINE FORM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Sine is a special case: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1371600" y="2667000"/>
          <a:ext cx="5638800" cy="893763"/>
        </p:xfrm>
        <a:graphic>
          <a:graphicData uri="http://schemas.openxmlformats.org/presentationml/2006/ole">
            <p:oleObj spid="_x0000_s3074" name="Equation" r:id="rId3" imgW="1282680" imgH="203040" progId="Equation.3">
              <p:embed/>
            </p:oleObj>
          </a:graphicData>
        </a:graphic>
      </p:graphicFrame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SINES and COSINES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5943600" y="3505200"/>
            <a:ext cx="1066800" cy="16002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1752600" y="4800600"/>
          <a:ext cx="5973763" cy="1228725"/>
        </p:xfrm>
        <a:graphic>
          <a:graphicData uri="http://schemas.openxmlformats.org/presentationml/2006/ole">
            <p:oleObj spid="_x0000_s3075" name="Equation" r:id="rId4" imgW="135864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A4F6A-EB68-4D62-80F8-4169F40425DC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SINUSOIDAL SIGNAL</a:t>
            </a:r>
          </a:p>
        </p:txBody>
      </p:sp>
      <p:sp>
        <p:nvSpPr>
          <p:cNvPr id="41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667000"/>
            <a:ext cx="4013200" cy="3371850"/>
          </a:xfrm>
        </p:spPr>
        <p:txBody>
          <a:bodyPr/>
          <a:lstStyle/>
          <a:p>
            <a:r>
              <a:rPr lang="en-US" altLang="en-US" b="1" smtClean="0"/>
              <a:t>FREQUENCY</a:t>
            </a:r>
            <a:endParaRPr lang="en-US" altLang="en-US" smtClean="0"/>
          </a:p>
          <a:p>
            <a:pPr lvl="1"/>
            <a:r>
              <a:rPr lang="en-US" altLang="en-US" smtClean="0"/>
              <a:t>Radians/sec</a:t>
            </a:r>
          </a:p>
          <a:p>
            <a:pPr lvl="1"/>
            <a:r>
              <a:rPr lang="en-US" altLang="en-US" smtClean="0"/>
              <a:t>Hertz (cycles/sec)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en-US" altLang="en-US" b="1" smtClean="0"/>
              <a:t>PERIOD</a:t>
            </a:r>
            <a:r>
              <a:rPr lang="en-US" altLang="en-US" smtClean="0"/>
              <a:t> (in sec)</a:t>
            </a:r>
          </a:p>
        </p:txBody>
      </p:sp>
      <p:sp>
        <p:nvSpPr>
          <p:cNvPr id="410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895600"/>
            <a:ext cx="4013200" cy="3200400"/>
          </a:xfrm>
        </p:spPr>
        <p:txBody>
          <a:bodyPr/>
          <a:lstStyle/>
          <a:p>
            <a:r>
              <a:rPr lang="en-US" altLang="en-US" b="1" smtClean="0"/>
              <a:t>AMPLITUDE</a:t>
            </a:r>
            <a:endParaRPr lang="en-US" altLang="en-US" smtClean="0"/>
          </a:p>
          <a:p>
            <a:pPr lvl="1"/>
            <a:r>
              <a:rPr lang="en-US" altLang="en-US" smtClean="0"/>
              <a:t>Magnitude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en-US" altLang="en-US" b="1" smtClean="0"/>
              <a:t>PHASE</a:t>
            </a:r>
            <a:endParaRPr lang="en-US" altLang="en-US" smtClean="0"/>
          </a:p>
        </p:txBody>
      </p:sp>
      <p:graphicFrame>
        <p:nvGraphicFramePr>
          <p:cNvPr id="4098" name="Object 0"/>
          <p:cNvGraphicFramePr>
            <a:graphicFrameLocks noChangeAspect="1"/>
          </p:cNvGraphicFramePr>
          <p:nvPr/>
        </p:nvGraphicFramePr>
        <p:xfrm>
          <a:off x="2514600" y="1752600"/>
          <a:ext cx="4267200" cy="865188"/>
        </p:xfrm>
        <a:graphic>
          <a:graphicData uri="http://schemas.openxmlformats.org/presentationml/2006/ole">
            <p:oleObj spid="_x0000_s4098" name="Equation" r:id="rId3" imgW="1307880" imgH="266400" progId="Equation.3">
              <p:embed/>
            </p:oleObj>
          </a:graphicData>
        </a:graphic>
      </p:graphicFrame>
      <p:graphicFrame>
        <p:nvGraphicFramePr>
          <p:cNvPr id="4099" name="Object 1"/>
          <p:cNvGraphicFramePr>
            <a:graphicFrameLocks noChangeAspect="1"/>
          </p:cNvGraphicFramePr>
          <p:nvPr/>
        </p:nvGraphicFramePr>
        <p:xfrm>
          <a:off x="3352800" y="2743200"/>
          <a:ext cx="685800" cy="555625"/>
        </p:xfrm>
        <a:graphic>
          <a:graphicData uri="http://schemas.openxmlformats.org/presentationml/2006/ole">
            <p:oleObj spid="_x0000_s4099" name="MathType Equation" r:id="rId4" imgW="203040" imgH="164880" progId="Equation">
              <p:embed/>
            </p:oleObj>
          </a:graphicData>
        </a:graphic>
      </p:graphicFrame>
      <p:graphicFrame>
        <p:nvGraphicFramePr>
          <p:cNvPr id="4100" name="Object 2"/>
          <p:cNvGraphicFramePr>
            <a:graphicFrameLocks noChangeAspect="1"/>
          </p:cNvGraphicFramePr>
          <p:nvPr/>
        </p:nvGraphicFramePr>
        <p:xfrm>
          <a:off x="7340600" y="2743200"/>
          <a:ext cx="719138" cy="762000"/>
        </p:xfrm>
        <a:graphic>
          <a:graphicData uri="http://schemas.openxmlformats.org/presentationml/2006/ole">
            <p:oleObj spid="_x0000_s4100" name="MathType Equation" r:id="rId5" imgW="190440" imgH="203040" progId="Equation">
              <p:embed/>
            </p:oleObj>
          </a:graphicData>
        </a:graphic>
      </p:graphicFrame>
      <p:graphicFrame>
        <p:nvGraphicFramePr>
          <p:cNvPr id="4101" name="Object 3"/>
          <p:cNvGraphicFramePr>
            <a:graphicFrameLocks noChangeAspect="1"/>
          </p:cNvGraphicFramePr>
          <p:nvPr/>
        </p:nvGraphicFramePr>
        <p:xfrm>
          <a:off x="6553200" y="4800600"/>
          <a:ext cx="752475" cy="914400"/>
        </p:xfrm>
        <a:graphic>
          <a:graphicData uri="http://schemas.openxmlformats.org/presentationml/2006/ole">
            <p:oleObj spid="_x0000_s4101" name="MathType Equation" r:id="rId6" imgW="177480" imgH="215640" progId="Equation">
              <p:embed/>
            </p:oleObj>
          </a:graphicData>
        </a:graphic>
      </p:graphicFrame>
      <p:graphicFrame>
        <p:nvGraphicFramePr>
          <p:cNvPr id="4102" name="Object 4"/>
          <p:cNvGraphicFramePr>
            <a:graphicFrameLocks noChangeAspect="1"/>
          </p:cNvGraphicFramePr>
          <p:nvPr/>
        </p:nvGraphicFramePr>
        <p:xfrm>
          <a:off x="1524000" y="4133850"/>
          <a:ext cx="2209800" cy="590550"/>
        </p:xfrm>
        <a:graphic>
          <a:graphicData uri="http://schemas.openxmlformats.org/presentationml/2006/ole">
            <p:oleObj spid="_x0000_s4102" name="MathType Equation" r:id="rId7" imgW="990360" imgH="266400" progId="Equation">
              <p:embed/>
            </p:oleObj>
          </a:graphicData>
        </a:graphic>
      </p:graphicFrame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1219200" y="5562600"/>
          <a:ext cx="2209800" cy="1122363"/>
        </p:xfrm>
        <a:graphic>
          <a:graphicData uri="http://schemas.openxmlformats.org/presentationml/2006/ole">
            <p:oleObj spid="_x0000_s4103" name="MathType Equation" r:id="rId8" imgW="749160" imgH="380880" progId="Equation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3D62B-57E0-4EFA-9239-C59BA8EB517B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of SINUSOID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400550"/>
          </a:xfrm>
        </p:spPr>
        <p:txBody>
          <a:bodyPr/>
          <a:lstStyle/>
          <a:p>
            <a:r>
              <a:rPr lang="en-US" altLang="en-US" smtClean="0"/>
              <a:t>Given the Formula</a:t>
            </a:r>
          </a:p>
          <a:p>
            <a:endParaRPr lang="en-US" altLang="en-US" smtClean="0"/>
          </a:p>
          <a:p>
            <a:r>
              <a:rPr lang="en-US" altLang="en-US" smtClean="0"/>
              <a:t>Make a plot</a:t>
            </a:r>
          </a:p>
        </p:txBody>
      </p:sp>
      <p:pic>
        <p:nvPicPr>
          <p:cNvPr id="363525" name="Picture 5" descr="sinusoi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81400"/>
            <a:ext cx="914400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3124200" y="2209800"/>
          <a:ext cx="4908550" cy="835025"/>
        </p:xfrm>
        <a:graphic>
          <a:graphicData uri="http://schemas.openxmlformats.org/presentationml/2006/ole">
            <p:oleObj spid="_x0000_s5122" name="Equation" r:id="rId4" imgW="11937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71111-84EA-4FEB-BE2D-D0BA049030B2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PLOT COSINE SIGNAL</a:t>
            </a:r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178800" cy="4038600"/>
          </a:xfrm>
        </p:spPr>
        <p:txBody>
          <a:bodyPr/>
          <a:lstStyle/>
          <a:p>
            <a:r>
              <a:rPr lang="en-US" altLang="en-US" smtClean="0"/>
              <a:t>Formula defines A, </a:t>
            </a:r>
            <a:r>
              <a:rPr lang="en-US" altLang="en-US" smtClean="0">
                <a:latin typeface="Symbol" pitchFamily="18" charset="2"/>
              </a:rPr>
              <a:t>w</a:t>
            </a:r>
            <a:r>
              <a:rPr lang="en-US" altLang="en-US" smtClean="0"/>
              <a:t>, and </a:t>
            </a:r>
            <a:r>
              <a:rPr lang="en-US" altLang="en-US" smtClean="0">
                <a:latin typeface="Symbol" pitchFamily="18" charset="2"/>
              </a:rPr>
              <a:t>f</a:t>
            </a:r>
            <a:endParaRPr lang="en-US" altLang="en-US" smtClean="0"/>
          </a:p>
          <a:p>
            <a:endParaRPr lang="en-US" altLang="en-US" smtClean="0"/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2362200" y="1849438"/>
          <a:ext cx="4648200" cy="665162"/>
        </p:xfrm>
        <a:graphic>
          <a:graphicData uri="http://schemas.openxmlformats.org/presentationml/2006/ole">
            <p:oleObj spid="_x0000_s6146" name="MathType Equation" r:id="rId3" imgW="1765080" imgH="253800" progId="Equation">
              <p:embed/>
            </p:oleObj>
          </a:graphicData>
        </a:graphic>
      </p:graphicFrame>
      <p:graphicFrame>
        <p:nvGraphicFramePr>
          <p:cNvPr id="364551" name="Object 7"/>
          <p:cNvGraphicFramePr>
            <a:graphicFrameLocks noChangeAspect="1"/>
          </p:cNvGraphicFramePr>
          <p:nvPr/>
        </p:nvGraphicFramePr>
        <p:xfrm>
          <a:off x="1752600" y="3451225"/>
          <a:ext cx="2293938" cy="2492375"/>
        </p:xfrm>
        <a:graphic>
          <a:graphicData uri="http://schemas.openxmlformats.org/presentationml/2006/ole">
            <p:oleObj spid="_x0000_s6147" name="MathType Equation 3.6+" r:id="rId4" imgW="584200" imgH="635000" progId="Equation.DSMT3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0EE6D-A7E3-4C86-8CA6-164FC189AEF5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PLOTTING COSINE SIGNAL from the FORMULA</a:t>
            </a: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178800" cy="4191000"/>
          </a:xfrm>
        </p:spPr>
        <p:txBody>
          <a:bodyPr/>
          <a:lstStyle/>
          <a:p>
            <a:r>
              <a:rPr lang="en-US" altLang="en-US" smtClean="0"/>
              <a:t>Determine  </a:t>
            </a:r>
            <a:r>
              <a:rPr lang="en-US" altLang="en-US" b="1" u="sng" smtClean="0">
                <a:solidFill>
                  <a:schemeClr val="accent1"/>
                </a:solidFill>
              </a:rPr>
              <a:t>period</a:t>
            </a:r>
            <a:r>
              <a:rPr lang="en-US" altLang="en-US" smtClean="0"/>
              <a:t>:</a:t>
            </a:r>
          </a:p>
          <a:p>
            <a:endParaRPr lang="en-US" altLang="en-US" smtClean="0"/>
          </a:p>
          <a:p>
            <a:pPr>
              <a:lnSpc>
                <a:spcPct val="130000"/>
              </a:lnSpc>
            </a:pPr>
            <a:r>
              <a:rPr lang="en-US" altLang="en-US" smtClean="0"/>
              <a:t>Determine a </a:t>
            </a:r>
            <a:r>
              <a:rPr lang="en-US" altLang="en-US" b="1" u="sng" smtClean="0">
                <a:solidFill>
                  <a:schemeClr val="accent1"/>
                </a:solidFill>
              </a:rPr>
              <a:t>peak</a:t>
            </a:r>
            <a:r>
              <a:rPr lang="en-US" altLang="en-US" smtClean="0"/>
              <a:t> location by solving</a:t>
            </a:r>
          </a:p>
          <a:p>
            <a:endParaRPr lang="en-US" altLang="en-US" smtClean="0"/>
          </a:p>
          <a:p>
            <a:pPr>
              <a:lnSpc>
                <a:spcPct val="150000"/>
              </a:lnSpc>
            </a:pPr>
            <a:r>
              <a:rPr lang="en-US" altLang="en-US" b="1" u="sng" smtClean="0">
                <a:solidFill>
                  <a:schemeClr val="accent1"/>
                </a:solidFill>
              </a:rPr>
              <a:t>Zero</a:t>
            </a:r>
            <a:r>
              <a:rPr lang="en-US" altLang="en-US" smtClean="0"/>
              <a:t> crossing is T/4 before or after</a:t>
            </a:r>
          </a:p>
          <a:p>
            <a:r>
              <a:rPr lang="en-US" altLang="en-US" smtClean="0"/>
              <a:t>Positive &amp; Negative peaks spaced by T/2</a:t>
            </a:r>
          </a:p>
        </p:txBody>
      </p:sp>
      <p:graphicFrame>
        <p:nvGraphicFramePr>
          <p:cNvPr id="7170" name="Object 9"/>
          <p:cNvGraphicFramePr>
            <a:graphicFrameLocks noChangeAspect="1"/>
          </p:cNvGraphicFramePr>
          <p:nvPr/>
        </p:nvGraphicFramePr>
        <p:xfrm>
          <a:off x="1873250" y="1668463"/>
          <a:ext cx="4527550" cy="769937"/>
        </p:xfrm>
        <a:graphic>
          <a:graphicData uri="http://schemas.openxmlformats.org/presentationml/2006/ole">
            <p:oleObj spid="_x0000_s7170" name="Equation" r:id="rId3" imgW="1193760" imgH="203040" progId="Equation.3">
              <p:embed/>
            </p:oleObj>
          </a:graphicData>
        </a:graphic>
      </p:graphicFrame>
      <p:graphicFrame>
        <p:nvGraphicFramePr>
          <p:cNvPr id="7171" name="Object 10"/>
          <p:cNvGraphicFramePr>
            <a:graphicFrameLocks noChangeAspect="1"/>
          </p:cNvGraphicFramePr>
          <p:nvPr/>
        </p:nvGraphicFramePr>
        <p:xfrm>
          <a:off x="1447800" y="2971800"/>
          <a:ext cx="7038975" cy="679450"/>
        </p:xfrm>
        <a:graphic>
          <a:graphicData uri="http://schemas.openxmlformats.org/presentationml/2006/ole">
            <p:oleObj spid="_x0000_s7171" name="Equation" r:id="rId4" imgW="1841400" imgH="177480" progId="Equation.3">
              <p:embed/>
            </p:oleObj>
          </a:graphicData>
        </a:graphic>
      </p:graphicFrame>
      <p:graphicFrame>
        <p:nvGraphicFramePr>
          <p:cNvPr id="7172" name="Object 11"/>
          <p:cNvGraphicFramePr>
            <a:graphicFrameLocks noChangeAspect="1"/>
          </p:cNvGraphicFramePr>
          <p:nvPr/>
        </p:nvGraphicFramePr>
        <p:xfrm>
          <a:off x="957263" y="4343400"/>
          <a:ext cx="7153275" cy="661988"/>
        </p:xfrm>
        <a:graphic>
          <a:graphicData uri="http://schemas.openxmlformats.org/presentationml/2006/ole">
            <p:oleObj spid="_x0000_s7172" name="Equation" r:id="rId5" imgW="21970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4C32D-ADE3-44F5-8BDF-5B78E866E3C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85200" cy="1143000"/>
          </a:xfrm>
        </p:spPr>
        <p:txBody>
          <a:bodyPr/>
          <a:lstStyle/>
          <a:p>
            <a:r>
              <a:rPr lang="en-US" sz="3600" smtClean="0"/>
              <a:t>License Info for DSPFirst Slides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This work released under a </a:t>
            </a:r>
            <a:r>
              <a:rPr lang="en-US" sz="2400" smtClean="0">
                <a:hlinkClick r:id="rId2"/>
              </a:rPr>
              <a:t>Creative Commons License</a:t>
            </a:r>
            <a:r>
              <a:rPr lang="en-US" sz="2400" smtClean="0"/>
              <a:t> with the following terms: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Attribution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pitchFamily="34" charset="0"/>
              </a:rPr>
              <a:t>The licensor permits others to copy, distribute, display, and perform the work. In return, licensees must give the original authors credit.</a:t>
            </a:r>
            <a:r>
              <a:rPr lang="en-US" sz="1800" smtClean="0">
                <a:latin typeface="Verdana" pitchFamily="34" charset="0"/>
              </a:rPr>
              <a:t> </a:t>
            </a: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400" smtClean="0"/>
              <a:t>Non-Commercial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pitchFamily="34" charset="0"/>
              </a:rPr>
              <a:t>The licensor permits others to copy, distribute, display, and perform the work. In return, licensees may not use the work for commercial purposes—unless they get the licensor's permission.</a:t>
            </a:r>
            <a:endParaRPr lang="en-US" sz="1600" smtClean="0"/>
          </a:p>
          <a:p>
            <a:pPr>
              <a:lnSpc>
                <a:spcPct val="90000"/>
              </a:lnSpc>
            </a:pPr>
            <a:r>
              <a:rPr lang="en-US" sz="2400" smtClean="0"/>
              <a:t>Share Alike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pitchFamily="34" charset="0"/>
              </a:rPr>
              <a:t>The licensor permits others to distribute derivative works only under a license identical to the one that governs the licensor's work.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latin typeface="Verdana" pitchFamily="34" charset="0"/>
                <a:hlinkClick r:id="rId3"/>
              </a:rPr>
              <a:t>Full Text of the License</a:t>
            </a:r>
            <a:endParaRPr lang="en-US" sz="1800" smtClean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800" i="1" smtClean="0">
                <a:solidFill>
                  <a:schemeClr val="accent1"/>
                </a:solidFill>
                <a:latin typeface="Verdana" pitchFamily="34" charset="0"/>
              </a:rPr>
              <a:t>This (hidden) page should be kept with the presentation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66EAF-E85F-4EF8-8D47-E39FD1EBA160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PLOT the SINUSOID</a:t>
            </a:r>
          </a:p>
        </p:txBody>
      </p:sp>
      <p:sp>
        <p:nvSpPr>
          <p:cNvPr id="82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400550"/>
          </a:xfrm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Use T=20/3 and the peak location at t=-4</a:t>
            </a:r>
          </a:p>
        </p:txBody>
      </p:sp>
      <p:pic>
        <p:nvPicPr>
          <p:cNvPr id="381956" name="Picture 4" descr="sinusoi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81400"/>
            <a:ext cx="914400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905000" y="1828800"/>
          <a:ext cx="4938713" cy="844550"/>
        </p:xfrm>
        <a:graphic>
          <a:graphicData uri="http://schemas.openxmlformats.org/presentationml/2006/ole">
            <p:oleObj spid="_x0000_s8194" name="Equation" r:id="rId4" imgW="1180800" imgH="203040" progId="Equation.3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29000" y="4114800"/>
            <a:ext cx="3200400" cy="895350"/>
            <a:chOff x="2160" y="2592"/>
            <a:chExt cx="2016" cy="564"/>
          </a:xfrm>
        </p:grpSpPr>
        <p:graphicFrame>
          <p:nvGraphicFramePr>
            <p:cNvPr id="8195" name="Object 7"/>
            <p:cNvGraphicFramePr>
              <a:graphicFrameLocks noChangeAspect="1"/>
            </p:cNvGraphicFramePr>
            <p:nvPr/>
          </p:nvGraphicFramePr>
          <p:xfrm>
            <a:off x="2160" y="2592"/>
            <a:ext cx="2016" cy="564"/>
          </p:xfrm>
          <a:graphic>
            <a:graphicData uri="http://schemas.openxmlformats.org/presentationml/2006/ole">
              <p:oleObj spid="_x0000_s8195" name="Equation" r:id="rId5" imgW="812520" imgH="228600" progId="Equation.3">
                <p:embed/>
              </p:oleObj>
            </a:graphicData>
          </a:graphic>
        </p:graphicFrame>
        <p:sp>
          <p:nvSpPr>
            <p:cNvPr id="8203" name="Line 8"/>
            <p:cNvSpPr>
              <a:spLocks noChangeShapeType="1"/>
            </p:cNvSpPr>
            <p:nvPr/>
          </p:nvSpPr>
          <p:spPr bwMode="auto">
            <a:xfrm>
              <a:off x="4157" y="25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91B61-392B-44D4-A605-E71EDCDE91E4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TRIG FUNCTIONS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Circular Functions</a:t>
            </a:r>
          </a:p>
          <a:p>
            <a:pPr lvl="1"/>
            <a:endParaRPr lang="en-US" altLang="en-US" smtClean="0"/>
          </a:p>
          <a:p>
            <a:pPr>
              <a:lnSpc>
                <a:spcPct val="140000"/>
              </a:lnSpc>
            </a:pPr>
            <a:r>
              <a:rPr lang="en-US" altLang="en-US" smtClean="0"/>
              <a:t>Common Values</a:t>
            </a:r>
          </a:p>
          <a:p>
            <a:pPr lvl="1">
              <a:lnSpc>
                <a:spcPct val="80000"/>
              </a:lnSpc>
            </a:pPr>
            <a:r>
              <a:rPr lang="en-US" altLang="en-US" smtClean="0"/>
              <a:t>sin(</a:t>
            </a:r>
            <a:r>
              <a:rPr lang="en-US" altLang="en-US" i="1" smtClean="0"/>
              <a:t>k</a:t>
            </a:r>
            <a:r>
              <a:rPr lang="en-US" altLang="en-US" sz="3200" b="1" smtClean="0">
                <a:latin typeface="Symbol" pitchFamily="18" charset="2"/>
              </a:rPr>
              <a:t>p</a:t>
            </a:r>
            <a:r>
              <a:rPr lang="en-US" altLang="en-US" smtClean="0"/>
              <a:t>) = 0</a:t>
            </a:r>
          </a:p>
          <a:p>
            <a:pPr lvl="1">
              <a:lnSpc>
                <a:spcPct val="80000"/>
              </a:lnSpc>
            </a:pPr>
            <a:r>
              <a:rPr lang="en-US" altLang="en-US" smtClean="0"/>
              <a:t>cos(0) = 1</a:t>
            </a:r>
          </a:p>
          <a:p>
            <a:pPr lvl="1">
              <a:lnSpc>
                <a:spcPct val="80000"/>
              </a:lnSpc>
            </a:pPr>
            <a:r>
              <a:rPr lang="en-US" altLang="en-US" smtClean="0"/>
              <a:t>cos(2</a:t>
            </a:r>
            <a:r>
              <a:rPr lang="en-US" altLang="en-US" i="1" smtClean="0"/>
              <a:t>k</a:t>
            </a:r>
            <a:r>
              <a:rPr lang="en-US" altLang="en-US" sz="3200" b="1" smtClean="0">
                <a:latin typeface="Symbol" pitchFamily="18" charset="2"/>
              </a:rPr>
              <a:t>p</a:t>
            </a:r>
            <a:r>
              <a:rPr lang="en-US" altLang="en-US" smtClean="0"/>
              <a:t>) = 1 and cos((2</a:t>
            </a:r>
            <a:r>
              <a:rPr lang="en-US" altLang="en-US" i="1" smtClean="0"/>
              <a:t>k+1) </a:t>
            </a:r>
            <a:r>
              <a:rPr lang="en-US" altLang="en-US" sz="3200" b="1" smtClean="0">
                <a:latin typeface="Symbol" pitchFamily="18" charset="2"/>
              </a:rPr>
              <a:t>p</a:t>
            </a:r>
            <a:r>
              <a:rPr lang="en-US" altLang="en-US" smtClean="0"/>
              <a:t>) = -1</a:t>
            </a:r>
          </a:p>
          <a:p>
            <a:pPr lvl="1">
              <a:lnSpc>
                <a:spcPct val="80000"/>
              </a:lnSpc>
            </a:pPr>
            <a:r>
              <a:rPr lang="en-US" altLang="en-US" smtClean="0"/>
              <a:t>cos((</a:t>
            </a:r>
            <a:r>
              <a:rPr lang="en-US" altLang="en-US" i="1" smtClean="0"/>
              <a:t>k+</a:t>
            </a:r>
            <a:r>
              <a:rPr lang="en-US" altLang="en-US" smtClean="0"/>
              <a:t>0.5</a:t>
            </a:r>
            <a:r>
              <a:rPr lang="en-US" altLang="en-US" i="1" smtClean="0"/>
              <a:t>) </a:t>
            </a:r>
            <a:r>
              <a:rPr lang="en-US" altLang="en-US" sz="3200" b="1" smtClean="0">
                <a:latin typeface="Symbol" pitchFamily="18" charset="2"/>
              </a:rPr>
              <a:t>p</a:t>
            </a:r>
            <a:r>
              <a:rPr lang="en-US" altLang="en-US" smtClean="0"/>
              <a:t>) = 0</a:t>
            </a:r>
          </a:p>
        </p:txBody>
      </p:sp>
      <p:pic>
        <p:nvPicPr>
          <p:cNvPr id="23559" name="Picture 4" descr="trig-fc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8675" y="1752600"/>
            <a:ext cx="35147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01EFC-AD6B-4F0C-AEF6-D100DF557637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READING ASSIGNMENTS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This Lecture:</a:t>
            </a:r>
          </a:p>
          <a:p>
            <a:pPr lvl="1"/>
            <a:r>
              <a:rPr lang="en-US" altLang="en-US" dirty="0" smtClean="0"/>
              <a:t>Chapter 2, </a:t>
            </a:r>
            <a:r>
              <a:rPr lang="en-US" altLang="en-US" dirty="0" smtClean="0"/>
              <a:t>Sections 2-1 and 2-2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Chapter 1: Introduction</a:t>
            </a:r>
          </a:p>
          <a:p>
            <a:r>
              <a:rPr lang="en-US" altLang="en-US" dirty="0" smtClean="0"/>
              <a:t>Appendix </a:t>
            </a:r>
            <a:r>
              <a:rPr lang="en-US" altLang="en-US" dirty="0" smtClean="0"/>
              <a:t>B: </a:t>
            </a:r>
            <a:r>
              <a:rPr lang="en-US" altLang="en-US" dirty="0" smtClean="0"/>
              <a:t>MATLAB</a:t>
            </a:r>
          </a:p>
          <a:p>
            <a:pPr lvl="3"/>
            <a:endParaRPr lang="en-US" altLang="en-US" dirty="0" smtClean="0"/>
          </a:p>
          <a:p>
            <a:r>
              <a:rPr lang="en-US" altLang="en-US" sz="2800" dirty="0" smtClean="0"/>
              <a:t>Review </a:t>
            </a:r>
            <a:r>
              <a:rPr lang="en-US" altLang="en-US" sz="2800" dirty="0" smtClean="0"/>
              <a:t>Appendix </a:t>
            </a:r>
            <a:r>
              <a:rPr lang="en-US" altLang="en-US" sz="2800" dirty="0" smtClean="0"/>
              <a:t>A on </a:t>
            </a:r>
            <a:r>
              <a:rPr lang="en-US" altLang="en-US" sz="2800" dirty="0" smtClean="0"/>
              <a:t>Complex Numbers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3DC88-D1C1-43C7-B2FA-2291176FF154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CONVERGING FIELDS</a:t>
            </a:r>
          </a:p>
        </p:txBody>
      </p:sp>
      <p:sp>
        <p:nvSpPr>
          <p:cNvPr id="14342" name="Oval 4"/>
          <p:cNvSpPr>
            <a:spLocks noChangeArrowheads="1"/>
          </p:cNvSpPr>
          <p:nvPr/>
        </p:nvSpPr>
        <p:spPr bwMode="auto">
          <a:xfrm>
            <a:off x="3581400" y="2895600"/>
            <a:ext cx="1981200" cy="137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878263" y="2979738"/>
            <a:ext cx="13128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3200" i="1">
                <a:latin typeface="Arial" charset="0"/>
              </a:rPr>
              <a:t>EE</a:t>
            </a:r>
          </a:p>
          <a:p>
            <a:pPr algn="ctr"/>
            <a:r>
              <a:rPr lang="en-US" altLang="en-US" sz="3200" i="1">
                <a:latin typeface="Arial" charset="0"/>
              </a:rPr>
              <a:t>CmpE</a:t>
            </a:r>
            <a:endParaRPr lang="en-US" altLang="en-US" i="1">
              <a:latin typeface="Arial" charset="0"/>
            </a:endParaRPr>
          </a:p>
        </p:txBody>
      </p:sp>
      <p:sp>
        <p:nvSpPr>
          <p:cNvPr id="14344" name="Line 6"/>
          <p:cNvSpPr>
            <a:spLocks noChangeShapeType="1"/>
          </p:cNvSpPr>
          <p:nvPr/>
        </p:nvSpPr>
        <p:spPr bwMode="auto">
          <a:xfrm flipH="1">
            <a:off x="5410200" y="2514600"/>
            <a:ext cx="9144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Oval 7"/>
          <p:cNvSpPr>
            <a:spLocks noChangeArrowheads="1"/>
          </p:cNvSpPr>
          <p:nvPr/>
        </p:nvSpPr>
        <p:spPr bwMode="auto">
          <a:xfrm>
            <a:off x="2133600" y="1828800"/>
            <a:ext cx="1143000" cy="8382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2263775" y="198596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i="1">
                <a:latin typeface="Arial" charset="0"/>
              </a:rPr>
              <a:t>Math</a:t>
            </a:r>
          </a:p>
        </p:txBody>
      </p:sp>
      <p:sp>
        <p:nvSpPr>
          <p:cNvPr id="14347" name="Oval 9"/>
          <p:cNvSpPr>
            <a:spLocks noChangeArrowheads="1"/>
          </p:cNvSpPr>
          <p:nvPr/>
        </p:nvSpPr>
        <p:spPr bwMode="auto">
          <a:xfrm>
            <a:off x="5715000" y="4343400"/>
            <a:ext cx="2133600" cy="8382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5830888" y="4500563"/>
            <a:ext cx="1830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i="1">
                <a:latin typeface="Arial" charset="0"/>
              </a:rPr>
              <a:t>Applications</a:t>
            </a:r>
          </a:p>
        </p:txBody>
      </p:sp>
      <p:sp>
        <p:nvSpPr>
          <p:cNvPr id="14349" name="Oval 11"/>
          <p:cNvSpPr>
            <a:spLocks noChangeArrowheads="1"/>
          </p:cNvSpPr>
          <p:nvPr/>
        </p:nvSpPr>
        <p:spPr bwMode="auto">
          <a:xfrm>
            <a:off x="6172200" y="1905000"/>
            <a:ext cx="1295400" cy="76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Text Box 12"/>
          <p:cNvSpPr txBox="1">
            <a:spLocks noChangeArrowheads="1"/>
          </p:cNvSpPr>
          <p:nvPr/>
        </p:nvSpPr>
        <p:spPr bwMode="auto">
          <a:xfrm>
            <a:off x="6188075" y="206375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i="1">
                <a:latin typeface="Arial" charset="0"/>
              </a:rPr>
              <a:t>Physics</a:t>
            </a:r>
          </a:p>
        </p:txBody>
      </p:sp>
      <p:sp>
        <p:nvSpPr>
          <p:cNvPr id="14351" name="Oval 13"/>
          <p:cNvSpPr>
            <a:spLocks noChangeArrowheads="1"/>
          </p:cNvSpPr>
          <p:nvPr/>
        </p:nvSpPr>
        <p:spPr bwMode="auto">
          <a:xfrm>
            <a:off x="914400" y="4038600"/>
            <a:ext cx="2057400" cy="1143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4"/>
          <p:cNvSpPr txBox="1">
            <a:spLocks noChangeArrowheads="1"/>
          </p:cNvSpPr>
          <p:nvPr/>
        </p:nvSpPr>
        <p:spPr bwMode="auto">
          <a:xfrm>
            <a:off x="1163638" y="419735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i="1">
                <a:latin typeface="Arial" charset="0"/>
              </a:rPr>
              <a:t>Computer</a:t>
            </a:r>
          </a:p>
          <a:p>
            <a:pPr algn="ctr"/>
            <a:r>
              <a:rPr lang="en-US" altLang="en-US" i="1">
                <a:latin typeface="Arial" charset="0"/>
              </a:rPr>
              <a:t>Science</a:t>
            </a: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3124200" y="2514600"/>
            <a:ext cx="6858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6"/>
          <p:cNvSpPr>
            <a:spLocks noChangeShapeType="1"/>
          </p:cNvSpPr>
          <p:nvPr/>
        </p:nvSpPr>
        <p:spPr bwMode="auto">
          <a:xfrm flipH="1" flipV="1">
            <a:off x="5486400" y="3886200"/>
            <a:ext cx="6096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7"/>
          <p:cNvSpPr>
            <a:spLocks noChangeShapeType="1"/>
          </p:cNvSpPr>
          <p:nvPr/>
        </p:nvSpPr>
        <p:spPr bwMode="auto">
          <a:xfrm flipH="1">
            <a:off x="2971800" y="3886200"/>
            <a:ext cx="7620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590800" y="5334000"/>
            <a:ext cx="3505200" cy="1371600"/>
            <a:chOff x="1632" y="3360"/>
            <a:chExt cx="2208" cy="864"/>
          </a:xfrm>
        </p:grpSpPr>
        <p:sp>
          <p:nvSpPr>
            <p:cNvPr id="14358" name="Oval 18"/>
            <p:cNvSpPr>
              <a:spLocks noChangeArrowheads="1"/>
            </p:cNvSpPr>
            <p:nvPr/>
          </p:nvSpPr>
          <p:spPr bwMode="auto">
            <a:xfrm>
              <a:off x="1632" y="3360"/>
              <a:ext cx="2208" cy="86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Text Box 19"/>
            <p:cNvSpPr txBox="1">
              <a:spLocks noChangeArrowheads="1"/>
            </p:cNvSpPr>
            <p:nvPr/>
          </p:nvSpPr>
          <p:spPr bwMode="auto">
            <a:xfrm>
              <a:off x="2530" y="3648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i="1">
                  <a:latin typeface="Arial" charset="0"/>
                </a:rPr>
                <a:t>BIO</a:t>
              </a:r>
            </a:p>
          </p:txBody>
        </p:sp>
      </p:grpSp>
      <p:sp>
        <p:nvSpPr>
          <p:cNvPr id="352276" name="Line 20"/>
          <p:cNvSpPr>
            <a:spLocks noChangeShapeType="1"/>
          </p:cNvSpPr>
          <p:nvPr/>
        </p:nvSpPr>
        <p:spPr bwMode="auto">
          <a:xfrm flipH="1">
            <a:off x="4343400" y="4267200"/>
            <a:ext cx="22860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84FB-DE0C-4C27-B091-BBDB265CA9D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COURSE OBJECTIVE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Students will be able to:</a:t>
            </a:r>
          </a:p>
          <a:p>
            <a:r>
              <a:rPr lang="en-US" altLang="en-US" smtClean="0"/>
              <a:t>Understand </a:t>
            </a:r>
            <a:r>
              <a:rPr lang="en-US" altLang="en-US" b="1" smtClean="0">
                <a:solidFill>
                  <a:schemeClr val="accent1"/>
                </a:solidFill>
              </a:rPr>
              <a:t>mathematical</a:t>
            </a:r>
            <a:r>
              <a:rPr lang="en-US" altLang="en-US" smtClean="0"/>
              <a:t> descriptions of signal processing </a:t>
            </a:r>
            <a:r>
              <a:rPr lang="en-US" altLang="en-US" b="1" smtClean="0">
                <a:solidFill>
                  <a:schemeClr val="accent1"/>
                </a:solidFill>
              </a:rPr>
              <a:t>algorithms</a:t>
            </a:r>
            <a:r>
              <a:rPr lang="en-US" altLang="en-US" smtClean="0"/>
              <a:t> and express those algorithms as computer </a:t>
            </a:r>
            <a:r>
              <a:rPr lang="en-US" altLang="en-US" b="1" smtClean="0">
                <a:solidFill>
                  <a:schemeClr val="accent1"/>
                </a:solidFill>
              </a:rPr>
              <a:t>implementations</a:t>
            </a:r>
            <a:r>
              <a:rPr lang="en-US" altLang="en-US" smtClean="0"/>
              <a:t> (MATLAB)</a:t>
            </a:r>
          </a:p>
          <a:p>
            <a:pPr>
              <a:lnSpc>
                <a:spcPct val="150000"/>
              </a:lnSpc>
            </a:pPr>
            <a:r>
              <a:rPr lang="en-US" altLang="en-US" smtClean="0"/>
              <a:t>What are your objectives?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A8CAA-51E3-4CD4-9797-8405B57113E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USE DSP 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Mathematical </a:t>
            </a:r>
            <a:r>
              <a:rPr lang="en-US" altLang="en-US" b="1" smtClean="0">
                <a:solidFill>
                  <a:schemeClr val="accent1"/>
                </a:solidFill>
              </a:rPr>
              <a:t>abstractions</a:t>
            </a:r>
            <a:r>
              <a:rPr lang="en-US" altLang="en-US" smtClean="0"/>
              <a:t> lead to generalization and discovery of new processing techniques</a:t>
            </a:r>
          </a:p>
          <a:p>
            <a:endParaRPr lang="en-US" altLang="en-US" smtClean="0"/>
          </a:p>
          <a:p>
            <a:r>
              <a:rPr lang="en-US" altLang="en-US" smtClean="0"/>
              <a:t>Computer implementations are </a:t>
            </a:r>
            <a:r>
              <a:rPr lang="en-US" altLang="en-US" b="1" smtClean="0">
                <a:solidFill>
                  <a:schemeClr val="accent1"/>
                </a:solidFill>
              </a:rPr>
              <a:t>flexible</a:t>
            </a:r>
          </a:p>
          <a:p>
            <a:endParaRPr lang="en-US" altLang="en-US" smtClean="0"/>
          </a:p>
          <a:p>
            <a:r>
              <a:rPr lang="en-US" altLang="en-US" smtClean="0"/>
              <a:t>Applications provide a </a:t>
            </a:r>
            <a:r>
              <a:rPr lang="en-US" altLang="en-US" b="1" smtClean="0">
                <a:solidFill>
                  <a:schemeClr val="accent1"/>
                </a:solidFill>
              </a:rPr>
              <a:t>physical</a:t>
            </a:r>
            <a:r>
              <a:rPr lang="en-US" altLang="en-US" smtClean="0"/>
              <a:t> context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27ABF-FC06-4A33-8387-8BA781602119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Fourier Everywhere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Telecommunications</a:t>
            </a:r>
          </a:p>
          <a:p>
            <a:pPr>
              <a:lnSpc>
                <a:spcPct val="90000"/>
              </a:lnSpc>
            </a:pPr>
            <a:r>
              <a:rPr lang="en-US" altLang="en-US" sz="2800" b="1" u="sng" smtClean="0"/>
              <a:t>Sound &amp; Music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CDROM, Digital Video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Fourier Optics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X-ray Crystallography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Protein Structure &amp; DNA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Computerized Tomography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Nuclear Magnetic Resonance: MRI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Radioastronomy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Ref: Prestini, “The Evolution of Applied Harmonic Analysis”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241F9-48B2-4AA5-8AA2-0DD2BD84C19C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LECTURE OBJECTIVES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Write general formula for a </a:t>
            </a:r>
            <a:r>
              <a:rPr lang="en-US" altLang="en-US" smtClean="0">
                <a:solidFill>
                  <a:schemeClr val="accent1"/>
                </a:solidFill>
              </a:rPr>
              <a:t>“sinusoidal”</a:t>
            </a:r>
            <a:r>
              <a:rPr lang="en-US" altLang="en-US" smtClean="0"/>
              <a:t> waveform, or signal</a:t>
            </a:r>
          </a:p>
          <a:p>
            <a:r>
              <a:rPr lang="en-US" altLang="en-US" smtClean="0"/>
              <a:t>From the formula, plot the sinusoid versus time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What’s a </a:t>
            </a:r>
            <a:r>
              <a:rPr lang="en-US" altLang="en-US" b="1" smtClean="0">
                <a:solidFill>
                  <a:schemeClr val="accent1"/>
                </a:solidFill>
              </a:rPr>
              <a:t>signal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/>
              <a:t>It’s a  </a:t>
            </a:r>
            <a:r>
              <a:rPr lang="en-US" altLang="en-US" b="1" smtClean="0"/>
              <a:t>function</a:t>
            </a:r>
            <a:r>
              <a:rPr lang="en-US" altLang="en-US" smtClean="0"/>
              <a:t> of time, x(t)</a:t>
            </a:r>
          </a:p>
          <a:p>
            <a:pPr lvl="1"/>
            <a:r>
              <a:rPr lang="en-US" altLang="en-US" smtClean="0"/>
              <a:t>in the mathematical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B1DDB-ED7E-499A-9B35-36556C20880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TUNING FORK EXAMPLE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CD-ROM demo</a:t>
            </a:r>
          </a:p>
          <a:p>
            <a:r>
              <a:rPr lang="en-US" altLang="en-US" smtClean="0"/>
              <a:t>“A” is at 440 Hertz (Hz)</a:t>
            </a:r>
          </a:p>
          <a:p>
            <a:r>
              <a:rPr lang="en-US" altLang="en-US" smtClean="0"/>
              <a:t>Waveform is a SINUSOIDAL SIGNAL</a:t>
            </a:r>
          </a:p>
          <a:p>
            <a:r>
              <a:rPr lang="en-US" altLang="en-US" smtClean="0"/>
              <a:t>Computer plot looks like a sine wave</a:t>
            </a:r>
          </a:p>
          <a:p>
            <a:r>
              <a:rPr lang="en-US" altLang="en-US" smtClean="0"/>
              <a:t>This should be the mathematical formula: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447800" y="4953000"/>
          <a:ext cx="5638800" cy="893763"/>
        </p:xfrm>
        <a:graphic>
          <a:graphicData uri="http://schemas.openxmlformats.org/presentationml/2006/ole">
            <p:oleObj spid="_x0000_s1026" name="Equation" r:id="rId3" imgW="1282680" imgH="203040" progId="Equation.3">
              <p:embed/>
            </p:oleObj>
          </a:graphicData>
        </a:graphic>
      </p:graphicFrame>
      <p:sp>
        <p:nvSpPr>
          <p:cNvPr id="1032" name="AutoShape 6">
            <a:hlinkClick r:id="" action="ppaction://noaction" highlightClick="1">
              <a:snd r:embed="rId4" name="tf440.wav"/>
            </a:hlinkClick>
          </p:cNvPr>
          <p:cNvSpPr>
            <a:spLocks noChangeArrowheads="1"/>
          </p:cNvSpPr>
          <p:nvPr/>
        </p:nvSpPr>
        <p:spPr bwMode="auto">
          <a:xfrm>
            <a:off x="6096000" y="1981200"/>
            <a:ext cx="533400" cy="5334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5-aLectures">
  <a:themeElements>
    <a:clrScheme name="2025-aLectures 8">
      <a:dk1>
        <a:srgbClr val="333399"/>
      </a:dk1>
      <a:lt1>
        <a:srgbClr val="CCECFF"/>
      </a:lt1>
      <a:dk2>
        <a:srgbClr val="0000CC"/>
      </a:dk2>
      <a:lt2>
        <a:srgbClr val="5E574E"/>
      </a:lt2>
      <a:accent1>
        <a:srgbClr val="FF6600"/>
      </a:accent1>
      <a:accent2>
        <a:srgbClr val="FFCC00"/>
      </a:accent2>
      <a:accent3>
        <a:srgbClr val="E2F4FF"/>
      </a:accent3>
      <a:accent4>
        <a:srgbClr val="2A2A82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2025-aLecture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25-aLecture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8">
        <a:dk1>
          <a:srgbClr val="333399"/>
        </a:dk1>
        <a:lt1>
          <a:srgbClr val="CCECFF"/>
        </a:lt1>
        <a:dk2>
          <a:srgbClr val="0000CC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E2F4FF"/>
        </a:accent3>
        <a:accent4>
          <a:srgbClr val="2A2A82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Settings\mcclella\Application Data\Microsoft\Templates\2025-aLectures.pot</Template>
  <TotalTime>213</TotalTime>
  <Words>848</Words>
  <Application>Microsoft Office PowerPoint</Application>
  <PresentationFormat>On-screen Show (4:3)</PresentationFormat>
  <Paragraphs>200</Paragraphs>
  <Slides>21</Slides>
  <Notes>0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2025-aLectures</vt:lpstr>
      <vt:lpstr>Equation</vt:lpstr>
      <vt:lpstr>MathType Equation</vt:lpstr>
      <vt:lpstr>MathType Equation 3.6+</vt:lpstr>
      <vt:lpstr>DSP First, 2/e  </vt:lpstr>
      <vt:lpstr>License Info for DSPFirst Slides</vt:lpstr>
      <vt:lpstr>READING ASSIGNMENTS</vt:lpstr>
      <vt:lpstr>CONVERGING FIELDS</vt:lpstr>
      <vt:lpstr>COURSE OBJECTIVE</vt:lpstr>
      <vt:lpstr>WHY USE DSP ?</vt:lpstr>
      <vt:lpstr>Fourier Everywhere</vt:lpstr>
      <vt:lpstr>LECTURE OBJECTIVES</vt:lpstr>
      <vt:lpstr>TUNING FORK EXAMPLE</vt:lpstr>
      <vt:lpstr>TUNING FORK A-440 Waveform</vt:lpstr>
      <vt:lpstr>SPEECH EXAMPLE</vt:lpstr>
      <vt:lpstr>Speech Signal: BAT</vt:lpstr>
      <vt:lpstr>DIGITIZE the WAVEFORM</vt:lpstr>
      <vt:lpstr>STORING DIGITAL SOUND</vt:lpstr>
      <vt:lpstr>SINES and COSINES</vt:lpstr>
      <vt:lpstr>SINUSOIDAL SIGNAL</vt:lpstr>
      <vt:lpstr>EXAMPLE of SINUSOID</vt:lpstr>
      <vt:lpstr>PLOT COSINE SIGNAL</vt:lpstr>
      <vt:lpstr>PLOTTING COSINE SIGNAL from the FORMULA</vt:lpstr>
      <vt:lpstr>PLOT the SINUSOID</vt:lpstr>
      <vt:lpstr>TRIG FUNCTIONS</vt:lpstr>
    </vt:vector>
  </TitlesOfParts>
  <Company>gt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EE-2200            Fall-98</dc:title>
  <dc:creator>asdf</dc:creator>
  <cp:lastModifiedBy>mcclella</cp:lastModifiedBy>
  <cp:revision>57</cp:revision>
  <cp:lastPrinted>1999-04-02T02:49:37Z</cp:lastPrinted>
  <dcterms:created xsi:type="dcterms:W3CDTF">1999-01-08T05:11:44Z</dcterms:created>
  <dcterms:modified xsi:type="dcterms:W3CDTF">2016-08-13T18:15:45Z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jim.mcclellan@ece.gatech.edu</vt:lpwstr>
  </property>
  <property fmtid="{D5CDD505-2E9C-101B-9397-08002B2CF9AE}" pid="8" name="HomePage">
    <vt:lpwstr>http://users.ece.gatech.edu/mcclella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D:</vt:lpwstr>
  </property>
</Properties>
</file>