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4" r:id="rId3"/>
    <p:sldId id="335" r:id="rId4"/>
    <p:sldId id="274" r:id="rId5"/>
    <p:sldId id="299" r:id="rId6"/>
    <p:sldId id="307" r:id="rId7"/>
    <p:sldId id="326" r:id="rId8"/>
    <p:sldId id="328" r:id="rId9"/>
    <p:sldId id="329" r:id="rId10"/>
    <p:sldId id="294" r:id="rId11"/>
    <p:sldId id="309" r:id="rId12"/>
    <p:sldId id="310" r:id="rId13"/>
    <p:sldId id="348" r:id="rId14"/>
    <p:sldId id="313" r:id="rId15"/>
    <p:sldId id="336" r:id="rId16"/>
    <p:sldId id="338" r:id="rId17"/>
    <p:sldId id="341" r:id="rId18"/>
    <p:sldId id="342" r:id="rId19"/>
    <p:sldId id="311" r:id="rId20"/>
    <p:sldId id="312" r:id="rId21"/>
    <p:sldId id="314" r:id="rId22"/>
    <p:sldId id="316" r:id="rId23"/>
    <p:sldId id="331" r:id="rId24"/>
    <p:sldId id="332" r:id="rId25"/>
    <p:sldId id="317" r:id="rId26"/>
    <p:sldId id="318" r:id="rId27"/>
    <p:sldId id="323" r:id="rId28"/>
    <p:sldId id="349" r:id="rId29"/>
    <p:sldId id="333" r:id="rId30"/>
    <p:sldId id="350" r:id="rId31"/>
    <p:sldId id="346" r:id="rId32"/>
    <p:sldId id="345" r:id="rId33"/>
    <p:sldId id="325" r:id="rId34"/>
    <p:sldId id="319" r:id="rId35"/>
    <p:sldId id="343" r:id="rId36"/>
    <p:sldId id="347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39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3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6863" y="0"/>
            <a:ext cx="3221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40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6863" y="9120188"/>
            <a:ext cx="32210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2C71C333-6F51-4BBC-9787-EE333A33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fld id="{8D2CAC99-50B6-42FB-B50A-A92DDED9B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393DC39-DA8A-4490-8541-9B95588C7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FB8A-5FB2-4735-A50E-54E62FBC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A4D0-8D7F-4DFD-8D69-56563C38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28600"/>
            <a:ext cx="8504238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13200" cy="472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2016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© 2003-2016, JH McClellan &amp; RW Schafer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A812-4683-411D-AC32-DB2B8932B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FC61-D1CC-4D44-B6E3-FD4D04C57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A1CF-6BC1-4FD9-B570-B2AC5C2F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7625-E984-4921-893D-EBF775E71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A865-CB6B-4600-B6D2-E5E671BC0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4AB-6C87-4C08-BF28-C3C94FA1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44B9-3CD5-4FE3-91CE-75073011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4DD-EFEE-493F-9FC1-487923792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4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4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358D-343F-4539-AC59-C3DE37536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098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40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0357" name="Rectangle 4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100358" name="Rectangle 4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058F7644-A155-4869-9E2A-A37B1950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487" name="Picture 4103" descr="A:\paint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3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DSP First, 2/e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716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mtClean="0">
                <a:latin typeface="Arial Black" charset="0"/>
              </a:rPr>
              <a:t>Lecture 5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latin typeface="Arial Black" charset="0"/>
              </a:rPr>
              <a:t>Spectrum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0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9DACB-2914-4C53-B13D-07C2765661A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Euler’s Formula Reversed</a:t>
            </a:r>
          </a:p>
        </p:txBody>
      </p:sp>
      <p:sp>
        <p:nvSpPr>
          <p:cNvPr id="3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781800" cy="1524000"/>
          </a:xfrm>
        </p:spPr>
        <p:txBody>
          <a:bodyPr/>
          <a:lstStyle/>
          <a:p>
            <a:r>
              <a:rPr lang="en-US" smtClean="0"/>
              <a:t>Solve for </a:t>
            </a:r>
            <a:r>
              <a:rPr lang="en-US" smtClean="0">
                <a:solidFill>
                  <a:schemeClr val="accent1"/>
                </a:solidFill>
              </a:rPr>
              <a:t>cosine</a:t>
            </a:r>
            <a:r>
              <a:rPr lang="en-US" smtClean="0"/>
              <a:t> (or sine)</a:t>
            </a:r>
          </a:p>
          <a:p>
            <a:pPr lvl="1"/>
            <a:endParaRPr lang="en-US" smtClean="0"/>
          </a:p>
        </p:txBody>
      </p:sp>
      <p:graphicFrame>
        <p:nvGraphicFramePr>
          <p:cNvPr id="104448" name="Object 1024"/>
          <p:cNvGraphicFramePr>
            <a:graphicFrameLocks noChangeAspect="1"/>
          </p:cNvGraphicFramePr>
          <p:nvPr/>
        </p:nvGraphicFramePr>
        <p:xfrm>
          <a:off x="1447800" y="2209800"/>
          <a:ext cx="4875213" cy="760413"/>
        </p:xfrm>
        <a:graphic>
          <a:graphicData uri="http://schemas.openxmlformats.org/presentationml/2006/ole">
            <p:oleObj spid="_x0000_s3074" name="Equation" r:id="rId3" imgW="1625400" imgH="253800" progId="Equation.3">
              <p:embed/>
            </p:oleObj>
          </a:graphicData>
        </a:graphic>
      </p:graphicFrame>
      <p:graphicFrame>
        <p:nvGraphicFramePr>
          <p:cNvPr id="104449" name="Object 1025"/>
          <p:cNvGraphicFramePr>
            <a:graphicFrameLocks noChangeAspect="1"/>
          </p:cNvGraphicFramePr>
          <p:nvPr/>
        </p:nvGraphicFramePr>
        <p:xfrm>
          <a:off x="1295400" y="2982913"/>
          <a:ext cx="5597525" cy="760412"/>
        </p:xfrm>
        <a:graphic>
          <a:graphicData uri="http://schemas.openxmlformats.org/presentationml/2006/ole">
            <p:oleObj spid="_x0000_s3075" name="Equation" r:id="rId4" imgW="1866600" imgH="253800" progId="Equation.3">
              <p:embed/>
            </p:oleObj>
          </a:graphicData>
        </a:graphic>
      </p:graphicFrame>
      <p:graphicFrame>
        <p:nvGraphicFramePr>
          <p:cNvPr id="104450" name="Object 1026"/>
          <p:cNvGraphicFramePr>
            <a:graphicFrameLocks noChangeAspect="1"/>
          </p:cNvGraphicFramePr>
          <p:nvPr/>
        </p:nvGraphicFramePr>
        <p:xfrm>
          <a:off x="1295400" y="3733800"/>
          <a:ext cx="5064125" cy="760413"/>
        </p:xfrm>
        <a:graphic>
          <a:graphicData uri="http://schemas.openxmlformats.org/presentationml/2006/ole">
            <p:oleObj spid="_x0000_s3076" name="Equation" r:id="rId5" imgW="1688760" imgH="253800" progId="Equation.3">
              <p:embed/>
            </p:oleObj>
          </a:graphicData>
        </a:graphic>
      </p:graphicFrame>
      <p:graphicFrame>
        <p:nvGraphicFramePr>
          <p:cNvPr id="104451" name="Object 1027"/>
          <p:cNvGraphicFramePr>
            <a:graphicFrameLocks noChangeAspect="1"/>
          </p:cNvGraphicFramePr>
          <p:nvPr/>
        </p:nvGraphicFramePr>
        <p:xfrm>
          <a:off x="1524000" y="4500563"/>
          <a:ext cx="4506913" cy="757237"/>
        </p:xfrm>
        <a:graphic>
          <a:graphicData uri="http://schemas.openxmlformats.org/presentationml/2006/ole">
            <p:oleObj spid="_x0000_s3077" name="Equation" r:id="rId6" imgW="1511280" imgH="253800" progId="Equation.3">
              <p:embed/>
            </p:oleObj>
          </a:graphicData>
        </a:graphic>
      </p:graphicFrame>
      <p:graphicFrame>
        <p:nvGraphicFramePr>
          <p:cNvPr id="104452" name="Object 1028"/>
          <p:cNvGraphicFramePr>
            <a:graphicFrameLocks noChangeAspect="1"/>
          </p:cNvGraphicFramePr>
          <p:nvPr/>
        </p:nvGraphicFramePr>
        <p:xfrm>
          <a:off x="1447800" y="5410200"/>
          <a:ext cx="4884738" cy="869950"/>
        </p:xfrm>
        <a:graphic>
          <a:graphicData uri="http://schemas.openxmlformats.org/presentationml/2006/ole">
            <p:oleObj spid="_x0000_s3078" name="Equation" r:id="rId7" imgW="1638000" imgH="291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8A4D8-72B4-44AE-939B-90E05950608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Euler’s Formula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01000" cy="1524000"/>
          </a:xfrm>
        </p:spPr>
        <p:txBody>
          <a:bodyPr/>
          <a:lstStyle/>
          <a:p>
            <a:r>
              <a:rPr lang="en-US" smtClean="0"/>
              <a:t>What is the “spectrum” representation for a single sinusoid?</a:t>
            </a:r>
          </a:p>
          <a:p>
            <a:r>
              <a:rPr lang="en-US" smtClean="0"/>
              <a:t>Solve Euler’s formula for </a:t>
            </a:r>
            <a:r>
              <a:rPr lang="en-US" smtClean="0">
                <a:solidFill>
                  <a:schemeClr val="accent1"/>
                </a:solidFill>
              </a:rPr>
              <a:t>cosine</a:t>
            </a:r>
            <a:r>
              <a:rPr lang="en-US" smtClean="0"/>
              <a:t> (or sine)</a:t>
            </a:r>
          </a:p>
          <a:p>
            <a:pPr lvl="1"/>
            <a:endParaRPr lang="en-US" smtClean="0"/>
          </a:p>
        </p:txBody>
      </p:sp>
      <p:graphicFrame>
        <p:nvGraphicFramePr>
          <p:cNvPr id="105472" name="Object 1024"/>
          <p:cNvGraphicFramePr>
            <a:graphicFrameLocks noChangeAspect="1"/>
          </p:cNvGraphicFramePr>
          <p:nvPr/>
        </p:nvGraphicFramePr>
        <p:xfrm>
          <a:off x="1371600" y="3581400"/>
          <a:ext cx="6550025" cy="1166813"/>
        </p:xfrm>
        <a:graphic>
          <a:graphicData uri="http://schemas.openxmlformats.org/presentationml/2006/ole">
            <p:oleObj spid="_x0000_s4098" name="Equation" r:id="rId3" imgW="1638000" imgH="291960" progId="Equation.3">
              <p:embed/>
            </p:oleObj>
          </a:graphicData>
        </a:graphic>
      </p:graphicFrame>
      <p:graphicFrame>
        <p:nvGraphicFramePr>
          <p:cNvPr id="105473" name="Object 1025"/>
          <p:cNvGraphicFramePr>
            <a:graphicFrameLocks noChangeAspect="1"/>
          </p:cNvGraphicFramePr>
          <p:nvPr/>
        </p:nvGraphicFramePr>
        <p:xfrm>
          <a:off x="1447800" y="4878388"/>
          <a:ext cx="6651625" cy="1217612"/>
        </p:xfrm>
        <a:graphic>
          <a:graphicData uri="http://schemas.openxmlformats.org/presentationml/2006/ole">
            <p:oleObj spid="_x0000_s4099" name="Equation" r:id="rId4" imgW="16635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19D98D-1474-4AB6-B0CB-263811CB8BE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Interpretation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572000"/>
          </a:xfrm>
        </p:spPr>
        <p:txBody>
          <a:bodyPr/>
          <a:lstStyle/>
          <a:p>
            <a:r>
              <a:rPr lang="en-US" dirty="0" smtClean="0"/>
              <a:t>Cosine = sum of 2 complex exponentials:</a:t>
            </a:r>
          </a:p>
          <a:p>
            <a:endParaRPr lang="en-US" dirty="0" smtClean="0"/>
          </a:p>
          <a:p>
            <a:pPr lvl="1">
              <a:buFont typeface="Wingdings" charset="2"/>
              <a:buNone/>
            </a:pPr>
            <a:endParaRPr lang="en-US" dirty="0" smtClean="0"/>
          </a:p>
          <a:p>
            <a:pPr lvl="1">
              <a:buFont typeface="Wingdings" charset="2"/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One has a positive frequency</a:t>
            </a:r>
          </a:p>
          <a:p>
            <a:pPr lvl="1"/>
            <a:r>
              <a:rPr lang="en-US" dirty="0" smtClean="0"/>
              <a:t>The other has </a:t>
            </a:r>
            <a:r>
              <a:rPr lang="en-US" dirty="0" smtClean="0">
                <a:solidFill>
                  <a:schemeClr val="accent1"/>
                </a:solidFill>
              </a:rPr>
              <a:t>negative</a:t>
            </a:r>
            <a:r>
              <a:rPr lang="en-US" dirty="0" smtClean="0"/>
              <a:t> freq.</a:t>
            </a:r>
          </a:p>
          <a:p>
            <a:pPr lvl="1"/>
            <a:r>
              <a:rPr lang="en-US" dirty="0" smtClean="0"/>
              <a:t>Amplitude of each is half as big</a:t>
            </a:r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3352800"/>
            <a:ext cx="3871913" cy="1752600"/>
            <a:chOff x="4648200" y="3352800"/>
            <a:chExt cx="3871913" cy="1752600"/>
          </a:xfrm>
        </p:grpSpPr>
        <p:sp>
          <p:nvSpPr>
            <p:cNvPr id="5129" name="Freeform 5"/>
            <p:cNvSpPr>
              <a:spLocks/>
            </p:cNvSpPr>
            <p:nvPr/>
          </p:nvSpPr>
          <p:spPr bwMode="auto">
            <a:xfrm>
              <a:off x="5867400" y="3352800"/>
              <a:ext cx="2652713" cy="1752600"/>
            </a:xfrm>
            <a:custGeom>
              <a:avLst/>
              <a:gdLst>
                <a:gd name="T0" fmla="*/ 0 w 1239"/>
                <a:gd name="T1" fmla="*/ 3255 h 1015"/>
                <a:gd name="T2" fmla="*/ 2280 w 1239"/>
                <a:gd name="T3" fmla="*/ 3100 h 1015"/>
                <a:gd name="T4" fmla="*/ 4975 w 1239"/>
                <a:gd name="T5" fmla="*/ 2168 h 1015"/>
                <a:gd name="T6" fmla="*/ 4559 w 1239"/>
                <a:gd name="T7" fmla="*/ 0 h 10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9"/>
                <a:gd name="T13" fmla="*/ 0 h 1015"/>
                <a:gd name="T14" fmla="*/ 1239 w 1239"/>
                <a:gd name="T15" fmla="*/ 1015 h 10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9" h="1015">
                  <a:moveTo>
                    <a:pt x="0" y="1008"/>
                  </a:moveTo>
                  <a:cubicBezTo>
                    <a:pt x="168" y="1011"/>
                    <a:pt x="336" y="1015"/>
                    <a:pt x="528" y="960"/>
                  </a:cubicBezTo>
                  <a:cubicBezTo>
                    <a:pt x="719" y="904"/>
                    <a:pt x="1064" y="831"/>
                    <a:pt x="1152" y="672"/>
                  </a:cubicBezTo>
                  <a:cubicBezTo>
                    <a:pt x="1239" y="512"/>
                    <a:pt x="1147" y="256"/>
                    <a:pt x="1056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8"/>
            <p:cNvSpPr>
              <a:spLocks noChangeShapeType="1"/>
            </p:cNvSpPr>
            <p:nvPr/>
          </p:nvSpPr>
          <p:spPr bwMode="auto">
            <a:xfrm flipH="1">
              <a:off x="4648200" y="3352800"/>
              <a:ext cx="533400" cy="990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762000" y="2667000"/>
          <a:ext cx="7605713" cy="1312863"/>
        </p:xfrm>
        <a:graphic>
          <a:graphicData uri="http://schemas.openxmlformats.org/presentationml/2006/ole">
            <p:oleObj spid="_x0000_s5122" name="Equation" r:id="rId3" imgW="1688760" imgH="291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92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8B139-407D-475C-87E6-95EA04A23A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GRAPHICAL SPECTRUM</a:t>
            </a:r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976313" y="5822950"/>
            <a:ext cx="6884449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AMPLITUDE, PHASE &amp; FREQUENCY are </a:t>
            </a:r>
            <a:r>
              <a:rPr lang="en-US" altLang="en-US" dirty="0" smtClean="0">
                <a:latin typeface="Arial" charset="0"/>
              </a:rPr>
              <a:t>labels</a:t>
            </a:r>
            <a:endParaRPr lang="en-US" altLang="en-US" dirty="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860675"/>
            <a:ext cx="7620000" cy="2593975"/>
            <a:chOff x="576" y="1870"/>
            <a:chExt cx="4800" cy="1634"/>
          </a:xfrm>
        </p:grpSpPr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576" y="3204"/>
              <a:ext cx="465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7"/>
            <p:cNvSpPr>
              <a:spLocks noChangeShapeType="1"/>
            </p:cNvSpPr>
            <p:nvPr/>
          </p:nvSpPr>
          <p:spPr bwMode="auto">
            <a:xfrm>
              <a:off x="2688" y="1870"/>
              <a:ext cx="0" cy="133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8"/>
            <p:cNvSpPr>
              <a:spLocks noChangeShapeType="1"/>
            </p:cNvSpPr>
            <p:nvPr/>
          </p:nvSpPr>
          <p:spPr bwMode="auto">
            <a:xfrm flipV="1">
              <a:off x="427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9"/>
            <p:cNvSpPr txBox="1">
              <a:spLocks noChangeArrowheads="1"/>
            </p:cNvSpPr>
            <p:nvPr/>
          </p:nvSpPr>
          <p:spPr bwMode="auto">
            <a:xfrm>
              <a:off x="5128" y="3156"/>
              <a:ext cx="24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Symbol" charset="2"/>
                </a:rPr>
                <a:t>w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6" name="Text Box 10"/>
            <p:cNvSpPr txBox="1">
              <a:spLocks noChangeArrowheads="1"/>
            </p:cNvSpPr>
            <p:nvPr/>
          </p:nvSpPr>
          <p:spPr bwMode="auto">
            <a:xfrm>
              <a:off x="4176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7</a:t>
              </a:r>
            </a:p>
          </p:txBody>
        </p:sp>
        <p:sp>
          <p:nvSpPr>
            <p:cNvPr id="9237" name="Text Box 11"/>
            <p:cNvSpPr txBox="1">
              <a:spLocks noChangeArrowheads="1"/>
            </p:cNvSpPr>
            <p:nvPr/>
          </p:nvSpPr>
          <p:spPr bwMode="auto">
            <a:xfrm>
              <a:off x="960" y="320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-7</a:t>
              </a:r>
            </a:p>
          </p:txBody>
        </p:sp>
        <p:sp>
          <p:nvSpPr>
            <p:cNvPr id="9238" name="Text Box 12"/>
            <p:cNvSpPr txBox="1">
              <a:spLocks noChangeArrowheads="1"/>
            </p:cNvSpPr>
            <p:nvPr/>
          </p:nvSpPr>
          <p:spPr bwMode="auto">
            <a:xfrm>
              <a:off x="2592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9239" name="Line 13"/>
            <p:cNvSpPr>
              <a:spLocks noChangeShapeType="1"/>
            </p:cNvSpPr>
            <p:nvPr/>
          </p:nvSpPr>
          <p:spPr bwMode="auto">
            <a:xfrm flipV="1">
              <a:off x="115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070600" y="2852738"/>
          <a:ext cx="1177925" cy="1109662"/>
        </p:xfrm>
        <a:graphic>
          <a:graphicData uri="http://schemas.openxmlformats.org/presentationml/2006/ole">
            <p:oleObj spid="_x0000_s49154" name="Equation" r:id="rId3" imgW="418918" imgH="393529" progId="Equation.3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143000" y="2905125"/>
          <a:ext cx="1295400" cy="1057275"/>
        </p:xfrm>
        <a:graphic>
          <a:graphicData uri="http://schemas.openxmlformats.org/presentationml/2006/ole">
            <p:oleObj spid="_x0000_s49155" name="Equation" r:id="rId4" imgW="482391" imgH="393529" progId="Equation.3">
              <p:embed/>
            </p:oleObj>
          </a:graphicData>
        </a:graphic>
      </p:graphicFrame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7142163" y="5205413"/>
            <a:ext cx="1997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Freq. in rad/s</a:t>
            </a:r>
          </a:p>
        </p:txBody>
      </p:sp>
      <p:graphicFrame>
        <p:nvGraphicFramePr>
          <p:cNvPr id="9220" name="Object 7"/>
          <p:cNvGraphicFramePr>
            <a:graphicFrameLocks noGrp="1" noChangeAspect="1"/>
          </p:cNvGraphicFramePr>
          <p:nvPr/>
        </p:nvGraphicFramePr>
        <p:xfrm>
          <a:off x="393700" y="1703388"/>
          <a:ext cx="8312150" cy="827087"/>
        </p:xfrm>
        <a:graphic>
          <a:graphicData uri="http://schemas.openxmlformats.org/presentationml/2006/ole">
            <p:oleObj spid="_x0000_s49156" name="Equation" r:id="rId5" imgW="2425700" imgH="241300" progId="Equation.3">
              <p:embed/>
            </p:oleObj>
          </a:graphicData>
        </a:graphic>
      </p:graphicFrame>
      <p:sp>
        <p:nvSpPr>
          <p:cNvPr id="36" name="Freeform 22"/>
          <p:cNvSpPr>
            <a:spLocks/>
          </p:cNvSpPr>
          <p:nvPr/>
        </p:nvSpPr>
        <p:spPr bwMode="auto">
          <a:xfrm flipH="1">
            <a:off x="5703888" y="2209800"/>
            <a:ext cx="2181225" cy="2719388"/>
          </a:xfrm>
          <a:custGeom>
            <a:avLst/>
            <a:gdLst>
              <a:gd name="T0" fmla="*/ 2147483647 w 21629"/>
              <a:gd name="T1" fmla="*/ 0 h 10433"/>
              <a:gd name="T2" fmla="*/ 2147483647 w 21629"/>
              <a:gd name="T3" fmla="*/ 2147483647 h 10433"/>
              <a:gd name="T4" fmla="*/ 779716105 w 21629"/>
              <a:gd name="T5" fmla="*/ 2147483647 h 10433"/>
              <a:gd name="T6" fmla="*/ 1483511206 w 21629"/>
              <a:gd name="T7" fmla="*/ 2147483647 h 10433"/>
              <a:gd name="T8" fmla="*/ 2147483647 w 21629"/>
              <a:gd name="T9" fmla="*/ 2147483647 h 10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29"/>
              <a:gd name="T16" fmla="*/ 0 h 10433"/>
              <a:gd name="T17" fmla="*/ 21629 w 21629"/>
              <a:gd name="T18" fmla="*/ 10433 h 10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29" h="10433">
                <a:moveTo>
                  <a:pt x="21629" y="0"/>
                </a:moveTo>
                <a:cubicBezTo>
                  <a:pt x="21213" y="372"/>
                  <a:pt x="12878" y="1953"/>
                  <a:pt x="9400" y="2651"/>
                </a:cubicBezTo>
                <a:cubicBezTo>
                  <a:pt x="5922" y="3349"/>
                  <a:pt x="2086" y="3411"/>
                  <a:pt x="760" y="4191"/>
                </a:cubicBezTo>
                <a:cubicBezTo>
                  <a:pt x="-566" y="4971"/>
                  <a:pt x="-39" y="6289"/>
                  <a:pt x="1446" y="7329"/>
                </a:cubicBezTo>
                <a:cubicBezTo>
                  <a:pt x="2931" y="8369"/>
                  <a:pt x="7286" y="9806"/>
                  <a:pt x="9673" y="1043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94125" y="1663700"/>
            <a:ext cx="2341563" cy="1344613"/>
            <a:chOff x="2390" y="1002"/>
            <a:chExt cx="1475" cy="847"/>
          </a:xfrm>
        </p:grpSpPr>
        <p:sp>
          <p:nvSpPr>
            <p:cNvPr id="9230" name="Oval 23"/>
            <p:cNvSpPr>
              <a:spLocks noChangeArrowheads="1"/>
            </p:cNvSpPr>
            <p:nvPr/>
          </p:nvSpPr>
          <p:spPr bwMode="auto">
            <a:xfrm>
              <a:off x="2390" y="1002"/>
              <a:ext cx="922" cy="5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Freeform 24"/>
            <p:cNvSpPr>
              <a:spLocks/>
            </p:cNvSpPr>
            <p:nvPr/>
          </p:nvSpPr>
          <p:spPr bwMode="auto">
            <a:xfrm>
              <a:off x="2926" y="1590"/>
              <a:ext cx="939" cy="259"/>
            </a:xfrm>
            <a:custGeom>
              <a:avLst/>
              <a:gdLst>
                <a:gd name="T0" fmla="*/ 46 w 939"/>
                <a:gd name="T1" fmla="*/ 0 h 259"/>
                <a:gd name="T2" fmla="*/ 35 w 939"/>
                <a:gd name="T3" fmla="*/ 75 h 259"/>
                <a:gd name="T4" fmla="*/ 254 w 939"/>
                <a:gd name="T5" fmla="*/ 103 h 259"/>
                <a:gd name="T6" fmla="*/ 749 w 939"/>
                <a:gd name="T7" fmla="*/ 144 h 259"/>
                <a:gd name="T8" fmla="*/ 939 w 939"/>
                <a:gd name="T9" fmla="*/ 259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9"/>
                <a:gd name="T16" fmla="*/ 0 h 259"/>
                <a:gd name="T17" fmla="*/ 939 w 93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9" h="259">
                  <a:moveTo>
                    <a:pt x="46" y="0"/>
                  </a:moveTo>
                  <a:cubicBezTo>
                    <a:pt x="23" y="29"/>
                    <a:pt x="0" y="58"/>
                    <a:pt x="35" y="75"/>
                  </a:cubicBezTo>
                  <a:cubicBezTo>
                    <a:pt x="70" y="92"/>
                    <a:pt x="135" y="92"/>
                    <a:pt x="254" y="103"/>
                  </a:cubicBezTo>
                  <a:cubicBezTo>
                    <a:pt x="373" y="114"/>
                    <a:pt x="635" y="118"/>
                    <a:pt x="749" y="144"/>
                  </a:cubicBezTo>
                  <a:cubicBezTo>
                    <a:pt x="863" y="170"/>
                    <a:pt x="901" y="214"/>
                    <a:pt x="939" y="25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11712-09C4-468B-8FA6-69F10C25E2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FREQUENCY</a:t>
            </a:r>
          </a:p>
        </p:txBody>
      </p:sp>
      <p:sp>
        <p:nvSpPr>
          <p:cNvPr id="3072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Is negative frequency real?</a:t>
            </a:r>
          </a:p>
          <a:p>
            <a:r>
              <a:rPr lang="en-US" smtClean="0"/>
              <a:t>Doppler Radar provides intuition</a:t>
            </a:r>
          </a:p>
          <a:p>
            <a:pPr lvl="1"/>
            <a:r>
              <a:rPr lang="en-US" smtClean="0"/>
              <a:t>Police radar measures speed by using the Doppler shift principle</a:t>
            </a:r>
          </a:p>
          <a:p>
            <a:pPr lvl="1"/>
            <a:r>
              <a:rPr lang="en-US" smtClean="0"/>
              <a:t>Let’s assume 400Hz </a:t>
            </a:r>
            <a:r>
              <a:rPr lang="en-US" smtClean="0">
                <a:sym typeface="Wingdings" charset="2"/>
              </a:rPr>
              <a:t></a:t>
            </a:r>
            <a:r>
              <a:rPr lang="en-US" smtClean="0"/>
              <a:t>60 mph</a:t>
            </a:r>
          </a:p>
          <a:p>
            <a:pPr lvl="1"/>
            <a:r>
              <a:rPr lang="en-US" smtClean="0">
                <a:solidFill>
                  <a:schemeClr val="accent1"/>
                </a:solidFill>
              </a:rPr>
              <a:t>+400Hz</a:t>
            </a:r>
            <a:r>
              <a:rPr lang="en-US" smtClean="0"/>
              <a:t> means towards the radar</a:t>
            </a:r>
          </a:p>
          <a:p>
            <a:pPr lvl="1"/>
            <a:r>
              <a:rPr lang="en-US" smtClean="0">
                <a:solidFill>
                  <a:schemeClr val="accent1"/>
                </a:solidFill>
              </a:rPr>
              <a:t>-400Hz</a:t>
            </a:r>
            <a:r>
              <a:rPr lang="en-US" smtClean="0"/>
              <a:t> means away (opposite </a:t>
            </a:r>
            <a:r>
              <a:rPr lang="en-US" smtClean="0">
                <a:solidFill>
                  <a:schemeClr val="accent1"/>
                </a:solidFill>
              </a:rPr>
              <a:t>direction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Think of a train whistle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Frequency is still a rotating phasor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848600" cy="1752600"/>
          </a:xfrm>
        </p:spPr>
        <p:txBody>
          <a:bodyPr/>
          <a:lstStyle/>
          <a:p>
            <a:r>
              <a:rPr lang="en-US" smtClean="0"/>
              <a:t>View as vector rotating counterclockwise</a:t>
            </a:r>
          </a:p>
          <a:p>
            <a:pPr lvl="1"/>
            <a:r>
              <a:rPr lang="en-US" b="1" smtClean="0">
                <a:latin typeface="Symbol" charset="2"/>
              </a:rPr>
              <a:t>q = w</a:t>
            </a:r>
            <a:r>
              <a:rPr lang="en-US" b="1" i="1" smtClean="0"/>
              <a:t>t</a:t>
            </a:r>
          </a:p>
          <a:p>
            <a:pPr lvl="1"/>
            <a:r>
              <a:rPr lang="en-US" smtClean="0"/>
              <a:t>Angle changes vs. time</a:t>
            </a:r>
          </a:p>
          <a:p>
            <a:pPr>
              <a:buFont typeface="Wingdings" charset="2"/>
              <a:buNone/>
            </a:pPr>
            <a:endParaRPr lang="en-US" i="1" smtClean="0"/>
          </a:p>
        </p:txBody>
      </p:sp>
      <p:sp>
        <p:nvSpPr>
          <p:cNvPr id="61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61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61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9923D-B488-49B9-853F-0D8228C3726A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6146" name="Object 3073"/>
          <p:cNvGraphicFramePr>
            <a:graphicFrameLocks noChangeAspect="1"/>
          </p:cNvGraphicFramePr>
          <p:nvPr/>
        </p:nvGraphicFramePr>
        <p:xfrm>
          <a:off x="1430338" y="1770063"/>
          <a:ext cx="6184900" cy="896937"/>
        </p:xfrm>
        <a:graphic>
          <a:graphicData uri="http://schemas.openxmlformats.org/presentationml/2006/ole">
            <p:oleObj spid="_x0000_s6146" name="Microsoft Equation 3.0" r:id="rId3" imgW="1574640" imgH="228600" progId="Equation.3">
              <p:embed/>
            </p:oleObj>
          </a:graphicData>
        </a:graphic>
      </p:graphicFrame>
      <p:grpSp>
        <p:nvGrpSpPr>
          <p:cNvPr id="6152" name="Group 11"/>
          <p:cNvGrpSpPr>
            <a:grpSpLocks/>
          </p:cNvGrpSpPr>
          <p:nvPr/>
        </p:nvGrpSpPr>
        <p:grpSpPr bwMode="auto">
          <a:xfrm>
            <a:off x="5781675" y="3429000"/>
            <a:ext cx="2600325" cy="2079625"/>
            <a:chOff x="5781675" y="3711575"/>
            <a:chExt cx="2600325" cy="2079625"/>
          </a:xfrm>
        </p:grpSpPr>
        <p:pic>
          <p:nvPicPr>
            <p:cNvPr id="6154" name="Picture 3077" descr="trig-fc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1675" y="3711575"/>
              <a:ext cx="2600325" cy="207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Freeform 10"/>
            <p:cNvSpPr>
              <a:spLocks noChangeArrowheads="1"/>
            </p:cNvSpPr>
            <p:nvPr/>
          </p:nvSpPr>
          <p:spPr bwMode="auto">
            <a:xfrm>
              <a:off x="7467600" y="3733800"/>
              <a:ext cx="539115" cy="443322"/>
            </a:xfrm>
            <a:custGeom>
              <a:avLst/>
              <a:gdLst>
                <a:gd name="T0" fmla="*/ 539115 w 539115"/>
                <a:gd name="T1" fmla="*/ 443322 h 443322"/>
                <a:gd name="T2" fmla="*/ 311489 w 539115"/>
                <a:gd name="T3" fmla="*/ 119817 h 443322"/>
                <a:gd name="T4" fmla="*/ 0 w 539115"/>
                <a:gd name="T5" fmla="*/ 0 h 443322"/>
                <a:gd name="T6" fmla="*/ 0 60000 65536"/>
                <a:gd name="T7" fmla="*/ 0 60000 65536"/>
                <a:gd name="T8" fmla="*/ 0 60000 65536"/>
                <a:gd name="T9" fmla="*/ 0 w 539115"/>
                <a:gd name="T10" fmla="*/ 0 h 443322"/>
                <a:gd name="T11" fmla="*/ 539115 w 539115"/>
                <a:gd name="T12" fmla="*/ 443322 h 443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9115" h="443322">
                  <a:moveTo>
                    <a:pt x="539115" y="443322"/>
                  </a:moveTo>
                  <a:cubicBezTo>
                    <a:pt x="470228" y="318513"/>
                    <a:pt x="401341" y="193704"/>
                    <a:pt x="311489" y="119817"/>
                  </a:cubicBezTo>
                  <a:cubicBezTo>
                    <a:pt x="221637" y="45930"/>
                    <a:pt x="0" y="0"/>
                    <a:pt x="0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4953000"/>
            <a:ext cx="7239000" cy="1371600"/>
            <a:chOff x="1143000" y="4953000"/>
            <a:chExt cx="7239000" cy="1371600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143000" y="5740400"/>
              <a:ext cx="7239000" cy="584200"/>
            </a:xfrm>
            <a:prstGeom prst="rect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i="1">
                  <a:solidFill>
                    <a:srgbClr val="FF6600"/>
                  </a:solidFill>
                </a:rPr>
                <a:t>Negative frequency </a:t>
              </a:r>
              <a:r>
                <a:rPr lang="en-US" i="1">
                  <a:solidFill>
                    <a:srgbClr val="FF6600"/>
                  </a:solidFill>
                  <a:latin typeface="Wingdings" charset="2"/>
                  <a:sym typeface="Wingdings" charset="2"/>
                </a:rPr>
                <a:t></a:t>
              </a:r>
              <a:r>
                <a:rPr lang="en-US" sz="3200" i="1">
                  <a:solidFill>
                    <a:srgbClr val="FF6600"/>
                  </a:solidFill>
                  <a:sym typeface="Wingdings" charset="2"/>
                </a:rPr>
                <a:t> </a:t>
              </a:r>
              <a:r>
                <a:rPr lang="en-US" sz="3200" i="1">
                  <a:solidFill>
                    <a:srgbClr val="FF6600"/>
                  </a:solidFill>
                </a:rPr>
                <a:t>clockwise rotation</a:t>
              </a:r>
            </a:p>
          </p:txBody>
        </p:sp>
        <p:graphicFrame>
          <p:nvGraphicFramePr>
            <p:cNvPr id="2" name="Object 3073"/>
            <p:cNvGraphicFramePr>
              <a:graphicFrameLocks noChangeAspect="1"/>
            </p:cNvGraphicFramePr>
            <p:nvPr/>
          </p:nvGraphicFramePr>
          <p:xfrm>
            <a:off x="1204912" y="4953000"/>
            <a:ext cx="3290888" cy="796925"/>
          </p:xfrm>
          <a:graphic>
            <a:graphicData uri="http://schemas.openxmlformats.org/presentationml/2006/ole">
              <p:oleObj spid="_x0000_s6147" name="Equation" r:id="rId5" imgW="838080" imgH="203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sinusoid spectrum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78800" cy="4591050"/>
          </a:xfrm>
        </p:spPr>
        <p:txBody>
          <a:bodyPr/>
          <a:lstStyle/>
          <a:p>
            <a:r>
              <a:rPr lang="en-US" dirty="0" smtClean="0"/>
              <a:t>General form: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Amplitudes are multiplied by ½</a:t>
            </a:r>
          </a:p>
          <a:p>
            <a:pPr lvl="1"/>
            <a:r>
              <a:rPr lang="en-US" dirty="0" smtClean="0"/>
              <a:t>Complex amplitudes are complex conjugates</a:t>
            </a:r>
          </a:p>
          <a:p>
            <a:pPr lvl="2"/>
            <a:r>
              <a:rPr lang="en-US" dirty="0" smtClean="0"/>
              <a:t>Called </a:t>
            </a:r>
            <a:r>
              <a:rPr lang="en-US" b="1" i="1" dirty="0" smtClean="0">
                <a:solidFill>
                  <a:srgbClr val="FF6600"/>
                </a:solidFill>
              </a:rPr>
              <a:t>conjugate symmetry</a:t>
            </a:r>
          </a:p>
        </p:txBody>
      </p:sp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A3CD9D-8227-4516-95A1-F71D5271642B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1371600" y="2633663"/>
          <a:ext cx="5791200" cy="1857375"/>
        </p:xfrm>
        <a:graphic>
          <a:graphicData uri="http://schemas.openxmlformats.org/presentationml/2006/ole">
            <p:oleObj spid="_x0000_s7170" name="Equation" r:id="rId3" imgW="1422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DC192-3D4C-4A4A-AFE9-0E94E0CF096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Interpretation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572000"/>
          </a:xfrm>
        </p:spPr>
        <p:txBody>
          <a:bodyPr/>
          <a:lstStyle/>
          <a:p>
            <a:r>
              <a:rPr lang="en-US" dirty="0" smtClean="0"/>
              <a:t>Cosine = sum of 2 complex exponentials:</a:t>
            </a:r>
          </a:p>
          <a:p>
            <a:endParaRPr lang="en-US" dirty="0" smtClean="0"/>
          </a:p>
          <a:p>
            <a:pPr lvl="1">
              <a:buFont typeface="Wingdings" charset="2"/>
              <a:buNone/>
            </a:pPr>
            <a:endParaRPr lang="en-US" dirty="0" smtClean="0"/>
          </a:p>
          <a:p>
            <a:pPr lvl="1">
              <a:buFont typeface="Wingdings" charset="2"/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One has a positive frequency</a:t>
            </a:r>
          </a:p>
          <a:p>
            <a:pPr lvl="1"/>
            <a:r>
              <a:rPr lang="en-US" dirty="0" smtClean="0"/>
              <a:t>The other has </a:t>
            </a:r>
            <a:r>
              <a:rPr lang="en-US" dirty="0" smtClean="0">
                <a:solidFill>
                  <a:schemeClr val="accent1"/>
                </a:solidFill>
              </a:rPr>
              <a:t>negative</a:t>
            </a:r>
            <a:r>
              <a:rPr lang="en-US" dirty="0" smtClean="0"/>
              <a:t> freq.</a:t>
            </a:r>
          </a:p>
          <a:p>
            <a:pPr lvl="1"/>
            <a:r>
              <a:rPr lang="en-US" dirty="0" smtClean="0"/>
              <a:t>Amplitude of each is half as big</a:t>
            </a:r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352800" y="3733800"/>
            <a:ext cx="3429000" cy="1447800"/>
            <a:chOff x="3352800" y="3733800"/>
            <a:chExt cx="3429000" cy="1447800"/>
          </a:xfrm>
        </p:grpSpPr>
        <p:sp>
          <p:nvSpPr>
            <p:cNvPr id="8201" name="Freeform 5"/>
            <p:cNvSpPr>
              <a:spLocks/>
            </p:cNvSpPr>
            <p:nvPr/>
          </p:nvSpPr>
          <p:spPr bwMode="auto">
            <a:xfrm>
              <a:off x="5791200" y="3733800"/>
              <a:ext cx="990600" cy="1447800"/>
            </a:xfrm>
            <a:custGeom>
              <a:avLst/>
              <a:gdLst>
                <a:gd name="T0" fmla="*/ 0 w 1239"/>
                <a:gd name="T1" fmla="*/ 1429 h 1015"/>
                <a:gd name="T2" fmla="*/ 2280 w 1239"/>
                <a:gd name="T3" fmla="*/ 1361 h 1015"/>
                <a:gd name="T4" fmla="*/ 4975 w 1239"/>
                <a:gd name="T5" fmla="*/ 952 h 1015"/>
                <a:gd name="T6" fmla="*/ 4559 w 1239"/>
                <a:gd name="T7" fmla="*/ 0 h 10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9"/>
                <a:gd name="T13" fmla="*/ 0 h 1015"/>
                <a:gd name="T14" fmla="*/ 1239 w 1239"/>
                <a:gd name="T15" fmla="*/ 1015 h 10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9" h="1015">
                  <a:moveTo>
                    <a:pt x="0" y="1008"/>
                  </a:moveTo>
                  <a:cubicBezTo>
                    <a:pt x="168" y="1011"/>
                    <a:pt x="336" y="1015"/>
                    <a:pt x="528" y="960"/>
                  </a:cubicBezTo>
                  <a:cubicBezTo>
                    <a:pt x="719" y="904"/>
                    <a:pt x="1064" y="831"/>
                    <a:pt x="1152" y="672"/>
                  </a:cubicBezTo>
                  <a:cubicBezTo>
                    <a:pt x="1239" y="512"/>
                    <a:pt x="1147" y="256"/>
                    <a:pt x="1056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8"/>
            <p:cNvSpPr>
              <a:spLocks noChangeShapeType="1"/>
            </p:cNvSpPr>
            <p:nvPr/>
          </p:nvSpPr>
          <p:spPr bwMode="auto">
            <a:xfrm flipH="1">
              <a:off x="3352800" y="3733800"/>
              <a:ext cx="381000" cy="685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14400" y="2438400"/>
          <a:ext cx="6623050" cy="1736725"/>
        </p:xfrm>
        <a:graphic>
          <a:graphicData uri="http://schemas.openxmlformats.org/presentationml/2006/ole">
            <p:oleObj spid="_x0000_s8194" name="Equation" r:id="rId3" imgW="1828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92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8B139-407D-475C-87E6-95EA04A23A2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dirty="0" smtClean="0"/>
              <a:t>Recall SPECTRUM of cosine</a:t>
            </a:r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976313" y="5822950"/>
            <a:ext cx="6884449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AMPLITUDE, PHASE &amp; FREQUENCY are </a:t>
            </a:r>
            <a:r>
              <a:rPr lang="en-US" altLang="en-US" dirty="0" smtClean="0">
                <a:latin typeface="Arial" charset="0"/>
              </a:rPr>
              <a:t>labels</a:t>
            </a:r>
            <a:endParaRPr lang="en-US" altLang="en-US" dirty="0">
              <a:latin typeface="Arial" charset="0"/>
            </a:endParaRPr>
          </a:p>
        </p:txBody>
      </p:sp>
      <p:grpSp>
        <p:nvGrpSpPr>
          <p:cNvPr id="9226" name="Group 5"/>
          <p:cNvGrpSpPr>
            <a:grpSpLocks/>
          </p:cNvGrpSpPr>
          <p:nvPr/>
        </p:nvGrpSpPr>
        <p:grpSpPr bwMode="auto">
          <a:xfrm>
            <a:off x="914400" y="2860675"/>
            <a:ext cx="7620000" cy="2593975"/>
            <a:chOff x="576" y="1870"/>
            <a:chExt cx="4800" cy="1634"/>
          </a:xfrm>
        </p:grpSpPr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576" y="3204"/>
              <a:ext cx="465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7"/>
            <p:cNvSpPr>
              <a:spLocks noChangeShapeType="1"/>
            </p:cNvSpPr>
            <p:nvPr/>
          </p:nvSpPr>
          <p:spPr bwMode="auto">
            <a:xfrm>
              <a:off x="2688" y="1870"/>
              <a:ext cx="0" cy="133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8"/>
            <p:cNvSpPr>
              <a:spLocks noChangeShapeType="1"/>
            </p:cNvSpPr>
            <p:nvPr/>
          </p:nvSpPr>
          <p:spPr bwMode="auto">
            <a:xfrm flipV="1">
              <a:off x="427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9"/>
            <p:cNvSpPr txBox="1">
              <a:spLocks noChangeArrowheads="1"/>
            </p:cNvSpPr>
            <p:nvPr/>
          </p:nvSpPr>
          <p:spPr bwMode="auto">
            <a:xfrm>
              <a:off x="5128" y="3156"/>
              <a:ext cx="24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Symbol" charset="2"/>
                </a:rPr>
                <a:t>w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6" name="Text Box 10"/>
            <p:cNvSpPr txBox="1">
              <a:spLocks noChangeArrowheads="1"/>
            </p:cNvSpPr>
            <p:nvPr/>
          </p:nvSpPr>
          <p:spPr bwMode="auto">
            <a:xfrm>
              <a:off x="4176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7</a:t>
              </a:r>
            </a:p>
          </p:txBody>
        </p:sp>
        <p:sp>
          <p:nvSpPr>
            <p:cNvPr id="9237" name="Text Box 11"/>
            <p:cNvSpPr txBox="1">
              <a:spLocks noChangeArrowheads="1"/>
            </p:cNvSpPr>
            <p:nvPr/>
          </p:nvSpPr>
          <p:spPr bwMode="auto">
            <a:xfrm>
              <a:off x="960" y="320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-7</a:t>
              </a:r>
            </a:p>
          </p:txBody>
        </p:sp>
        <p:sp>
          <p:nvSpPr>
            <p:cNvPr id="9238" name="Text Box 12"/>
            <p:cNvSpPr txBox="1">
              <a:spLocks noChangeArrowheads="1"/>
            </p:cNvSpPr>
            <p:nvPr/>
          </p:nvSpPr>
          <p:spPr bwMode="auto">
            <a:xfrm>
              <a:off x="2592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9239" name="Line 13"/>
            <p:cNvSpPr>
              <a:spLocks noChangeShapeType="1"/>
            </p:cNvSpPr>
            <p:nvPr/>
          </p:nvSpPr>
          <p:spPr bwMode="auto">
            <a:xfrm flipV="1">
              <a:off x="115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070600" y="2852738"/>
          <a:ext cx="1177925" cy="1109662"/>
        </p:xfrm>
        <a:graphic>
          <a:graphicData uri="http://schemas.openxmlformats.org/presentationml/2006/ole">
            <p:oleObj spid="_x0000_s9218" name="Equation" r:id="rId3" imgW="418918" imgH="393529" progId="Equation.3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143000" y="2905125"/>
          <a:ext cx="1295400" cy="1057275"/>
        </p:xfrm>
        <a:graphic>
          <a:graphicData uri="http://schemas.openxmlformats.org/presentationml/2006/ole">
            <p:oleObj spid="_x0000_s9219" name="Equation" r:id="rId4" imgW="482391" imgH="393529" progId="Equation.3">
              <p:embed/>
            </p:oleObj>
          </a:graphicData>
        </a:graphic>
      </p:graphicFrame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7142163" y="5205413"/>
            <a:ext cx="1997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Freq. in rad/s</a:t>
            </a:r>
          </a:p>
        </p:txBody>
      </p:sp>
      <p:graphicFrame>
        <p:nvGraphicFramePr>
          <p:cNvPr id="9220" name="Object 7"/>
          <p:cNvGraphicFramePr>
            <a:graphicFrameLocks noGrp="1" noChangeAspect="1"/>
          </p:cNvGraphicFramePr>
          <p:nvPr/>
        </p:nvGraphicFramePr>
        <p:xfrm>
          <a:off x="393700" y="1703388"/>
          <a:ext cx="8312150" cy="827087"/>
        </p:xfrm>
        <a:graphic>
          <a:graphicData uri="http://schemas.openxmlformats.org/presentationml/2006/ole">
            <p:oleObj spid="_x0000_s9220" name="Equation" r:id="rId5" imgW="2425700" imgH="241300" progId="Equation.3">
              <p:embed/>
            </p:oleObj>
          </a:graphicData>
        </a:graphic>
      </p:graphicFrame>
      <p:sp>
        <p:nvSpPr>
          <p:cNvPr id="36" name="Freeform 22"/>
          <p:cNvSpPr>
            <a:spLocks/>
          </p:cNvSpPr>
          <p:nvPr/>
        </p:nvSpPr>
        <p:spPr bwMode="auto">
          <a:xfrm flipH="1">
            <a:off x="5703888" y="2209800"/>
            <a:ext cx="2181225" cy="2719388"/>
          </a:xfrm>
          <a:custGeom>
            <a:avLst/>
            <a:gdLst>
              <a:gd name="T0" fmla="*/ 2147483647 w 21629"/>
              <a:gd name="T1" fmla="*/ 0 h 10433"/>
              <a:gd name="T2" fmla="*/ 2147483647 w 21629"/>
              <a:gd name="T3" fmla="*/ 2147483647 h 10433"/>
              <a:gd name="T4" fmla="*/ 779716105 w 21629"/>
              <a:gd name="T5" fmla="*/ 2147483647 h 10433"/>
              <a:gd name="T6" fmla="*/ 1483511206 w 21629"/>
              <a:gd name="T7" fmla="*/ 2147483647 h 10433"/>
              <a:gd name="T8" fmla="*/ 2147483647 w 21629"/>
              <a:gd name="T9" fmla="*/ 2147483647 h 10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29"/>
              <a:gd name="T16" fmla="*/ 0 h 10433"/>
              <a:gd name="T17" fmla="*/ 21629 w 21629"/>
              <a:gd name="T18" fmla="*/ 10433 h 10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29" h="10433">
                <a:moveTo>
                  <a:pt x="21629" y="0"/>
                </a:moveTo>
                <a:cubicBezTo>
                  <a:pt x="21213" y="372"/>
                  <a:pt x="12878" y="1953"/>
                  <a:pt x="9400" y="2651"/>
                </a:cubicBezTo>
                <a:cubicBezTo>
                  <a:pt x="5922" y="3349"/>
                  <a:pt x="2086" y="3411"/>
                  <a:pt x="760" y="4191"/>
                </a:cubicBezTo>
                <a:cubicBezTo>
                  <a:pt x="-566" y="4971"/>
                  <a:pt x="-39" y="6289"/>
                  <a:pt x="1446" y="7329"/>
                </a:cubicBezTo>
                <a:cubicBezTo>
                  <a:pt x="2931" y="8369"/>
                  <a:pt x="7286" y="9806"/>
                  <a:pt x="9673" y="1043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94125" y="1663700"/>
            <a:ext cx="2341563" cy="1344613"/>
            <a:chOff x="2390" y="1002"/>
            <a:chExt cx="1475" cy="847"/>
          </a:xfrm>
        </p:grpSpPr>
        <p:sp>
          <p:nvSpPr>
            <p:cNvPr id="9230" name="Oval 23"/>
            <p:cNvSpPr>
              <a:spLocks noChangeArrowheads="1"/>
            </p:cNvSpPr>
            <p:nvPr/>
          </p:nvSpPr>
          <p:spPr bwMode="auto">
            <a:xfrm>
              <a:off x="2390" y="1002"/>
              <a:ext cx="922" cy="5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Freeform 24"/>
            <p:cNvSpPr>
              <a:spLocks/>
            </p:cNvSpPr>
            <p:nvPr/>
          </p:nvSpPr>
          <p:spPr bwMode="auto">
            <a:xfrm>
              <a:off x="2926" y="1590"/>
              <a:ext cx="939" cy="259"/>
            </a:xfrm>
            <a:custGeom>
              <a:avLst/>
              <a:gdLst>
                <a:gd name="T0" fmla="*/ 46 w 939"/>
                <a:gd name="T1" fmla="*/ 0 h 259"/>
                <a:gd name="T2" fmla="*/ 35 w 939"/>
                <a:gd name="T3" fmla="*/ 75 h 259"/>
                <a:gd name="T4" fmla="*/ 254 w 939"/>
                <a:gd name="T5" fmla="*/ 103 h 259"/>
                <a:gd name="T6" fmla="*/ 749 w 939"/>
                <a:gd name="T7" fmla="*/ 144 h 259"/>
                <a:gd name="T8" fmla="*/ 939 w 939"/>
                <a:gd name="T9" fmla="*/ 259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9"/>
                <a:gd name="T16" fmla="*/ 0 h 259"/>
                <a:gd name="T17" fmla="*/ 939 w 93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9" h="259">
                  <a:moveTo>
                    <a:pt x="46" y="0"/>
                  </a:moveTo>
                  <a:cubicBezTo>
                    <a:pt x="23" y="29"/>
                    <a:pt x="0" y="58"/>
                    <a:pt x="35" y="75"/>
                  </a:cubicBezTo>
                  <a:cubicBezTo>
                    <a:pt x="70" y="92"/>
                    <a:pt x="135" y="92"/>
                    <a:pt x="254" y="103"/>
                  </a:cubicBezTo>
                  <a:cubicBezTo>
                    <a:pt x="373" y="114"/>
                    <a:pt x="635" y="118"/>
                    <a:pt x="749" y="144"/>
                  </a:cubicBezTo>
                  <a:cubicBezTo>
                    <a:pt x="863" y="170"/>
                    <a:pt x="901" y="214"/>
                    <a:pt x="939" y="25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6C5A25-544D-4BFF-B77E-84FB2BE1141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SINE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419600"/>
          </a:xfrm>
        </p:spPr>
        <p:txBody>
          <a:bodyPr/>
          <a:lstStyle/>
          <a:p>
            <a:r>
              <a:rPr lang="en-US" smtClean="0"/>
              <a:t>Sine = sum of 2 complex exponentials: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>
              <a:lnSpc>
                <a:spcPct val="50000"/>
              </a:lnSpc>
            </a:pPr>
            <a:endParaRPr lang="en-US" smtClean="0"/>
          </a:p>
          <a:p>
            <a:pPr lvl="1">
              <a:lnSpc>
                <a:spcPct val="50000"/>
              </a:lnSpc>
            </a:pPr>
            <a:endParaRPr lang="en-US" smtClean="0"/>
          </a:p>
          <a:p>
            <a:pPr lvl="2">
              <a:lnSpc>
                <a:spcPct val="50000"/>
              </a:lnSpc>
            </a:pPr>
            <a:endParaRPr lang="en-US" smtClean="0"/>
          </a:p>
          <a:p>
            <a:pPr lvl="2">
              <a:lnSpc>
                <a:spcPct val="50000"/>
              </a:lnSpc>
            </a:pPr>
            <a:endParaRPr lang="en-US" smtClean="0"/>
          </a:p>
          <a:p>
            <a:pPr lvl="1">
              <a:lnSpc>
                <a:spcPct val="50000"/>
              </a:lnSpc>
            </a:pPr>
            <a:endParaRPr lang="en-US" smtClean="0"/>
          </a:p>
          <a:p>
            <a:pPr lvl="1">
              <a:lnSpc>
                <a:spcPct val="50000"/>
              </a:lnSpc>
            </a:pPr>
            <a:r>
              <a:rPr lang="en-US" smtClean="0"/>
              <a:t>Positive freq. has phase = -0.5</a:t>
            </a:r>
            <a:r>
              <a:rPr lang="en-US" smtClean="0">
                <a:latin typeface="Symbol" charset="2"/>
              </a:rPr>
              <a:t>p</a:t>
            </a:r>
            <a:endParaRPr lang="en-US" smtClean="0"/>
          </a:p>
          <a:p>
            <a:pPr lvl="1"/>
            <a:r>
              <a:rPr lang="en-US" smtClean="0"/>
              <a:t>Negative freq. has phase = </a:t>
            </a:r>
            <a:r>
              <a:rPr lang="en-US" smtClean="0">
                <a:solidFill>
                  <a:schemeClr val="accent1"/>
                </a:solidFill>
              </a:rPr>
              <a:t>+0.5</a:t>
            </a:r>
            <a:r>
              <a:rPr lang="en-US" smtClean="0">
                <a:solidFill>
                  <a:schemeClr val="accent1"/>
                </a:solidFill>
                <a:latin typeface="Symbol" charset="2"/>
              </a:rPr>
              <a:t>p</a:t>
            </a:r>
          </a:p>
          <a:p>
            <a:pPr lvl="1">
              <a:buFont typeface="Wingdings" charset="2"/>
              <a:buNone/>
            </a:pPr>
            <a:endParaRPr lang="en-US" smtClean="0">
              <a:solidFill>
                <a:schemeClr val="accent1"/>
              </a:solidFill>
              <a:latin typeface="Symbol" charset="2"/>
            </a:endParaRP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377825" y="2211388"/>
          <a:ext cx="8080375" cy="2132012"/>
        </p:xfrm>
        <a:graphic>
          <a:graphicData uri="http://schemas.openxmlformats.org/presentationml/2006/ole">
            <p:oleObj spid="_x0000_s10242" name="Equation" r:id="rId3" imgW="2209680" imgH="583920" progId="Equation.3">
              <p:embed/>
            </p:oleObj>
          </a:graphicData>
        </a:graphic>
      </p:graphicFrame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6019800" y="4202113"/>
          <a:ext cx="2978150" cy="979487"/>
        </p:xfrm>
        <a:graphic>
          <a:graphicData uri="http://schemas.openxmlformats.org/presentationml/2006/ole">
            <p:oleObj spid="_x0000_s10243" name="Equation" r:id="rId4" imgW="9270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756FE-0B43-42D5-B135-26400632FE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mtClean="0"/>
              <a:t>License Info for SPFirst Slides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2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3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12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12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97ADF-6396-4164-A77E-65FB6FBDAA9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dirty="0" smtClean="0"/>
              <a:t>GRAPHICAL Spectrum of sine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1600200"/>
            <a:ext cx="5652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EXAMPLE of </a:t>
            </a:r>
            <a:r>
              <a:rPr lang="en-US" dirty="0" smtClean="0">
                <a:latin typeface="Arial" charset="0"/>
              </a:rPr>
              <a:t>SINE </a:t>
            </a:r>
            <a:r>
              <a:rPr lang="en-US" b="1" dirty="0" smtClean="0">
                <a:latin typeface="Arial" charset="0"/>
              </a:rPr>
              <a:t>(has Phase of –</a:t>
            </a:r>
            <a:r>
              <a:rPr lang="en-US" b="1" dirty="0" smtClean="0">
                <a:latin typeface="Symbol" pitchFamily="18" charset="2"/>
              </a:rPr>
              <a:t>p</a:t>
            </a:r>
            <a:r>
              <a:rPr lang="en-US" b="1" dirty="0" smtClean="0">
                <a:latin typeface="Arial" charset="0"/>
              </a:rPr>
              <a:t>/2)</a:t>
            </a:r>
            <a:endParaRPr lang="en-US" b="1" dirty="0">
              <a:latin typeface="Arial" charset="0"/>
            </a:endParaRP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457200" y="5791200"/>
            <a:ext cx="6884449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AMPLITUDE, PHASE &amp; FREQUENCY are </a:t>
            </a:r>
            <a:r>
              <a:rPr lang="en-US" dirty="0" smtClean="0">
                <a:latin typeface="Arial" charset="0"/>
              </a:rPr>
              <a:t>labels</a:t>
            </a:r>
            <a:endParaRPr lang="en-US" dirty="0">
              <a:latin typeface="Arial" charset="0"/>
            </a:endParaRPr>
          </a:p>
        </p:txBody>
      </p:sp>
      <p:grpSp>
        <p:nvGrpSpPr>
          <p:cNvPr id="11275" name="Group 23"/>
          <p:cNvGrpSpPr>
            <a:grpSpLocks/>
          </p:cNvGrpSpPr>
          <p:nvPr/>
        </p:nvGrpSpPr>
        <p:grpSpPr bwMode="auto">
          <a:xfrm>
            <a:off x="914400" y="3111500"/>
            <a:ext cx="7620000" cy="2593975"/>
            <a:chOff x="576" y="1870"/>
            <a:chExt cx="4800" cy="1634"/>
          </a:xfrm>
        </p:grpSpPr>
        <p:sp>
          <p:nvSpPr>
            <p:cNvPr id="11278" name="Line 3"/>
            <p:cNvSpPr>
              <a:spLocks noChangeShapeType="1"/>
            </p:cNvSpPr>
            <p:nvPr/>
          </p:nvSpPr>
          <p:spPr bwMode="auto">
            <a:xfrm>
              <a:off x="576" y="3204"/>
              <a:ext cx="465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4"/>
            <p:cNvSpPr>
              <a:spLocks noChangeShapeType="1"/>
            </p:cNvSpPr>
            <p:nvPr/>
          </p:nvSpPr>
          <p:spPr bwMode="auto">
            <a:xfrm>
              <a:off x="2688" y="1870"/>
              <a:ext cx="0" cy="133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5"/>
            <p:cNvSpPr>
              <a:spLocks noChangeShapeType="1"/>
            </p:cNvSpPr>
            <p:nvPr/>
          </p:nvSpPr>
          <p:spPr bwMode="auto">
            <a:xfrm flipV="1">
              <a:off x="427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0"/>
            <p:cNvSpPr txBox="1">
              <a:spLocks noChangeArrowheads="1"/>
            </p:cNvSpPr>
            <p:nvPr/>
          </p:nvSpPr>
          <p:spPr bwMode="auto">
            <a:xfrm>
              <a:off x="5128" y="3156"/>
              <a:ext cx="24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2"/>
                </a:rPr>
                <a:t>w</a:t>
              </a:r>
              <a:endParaRPr lang="en-US">
                <a:latin typeface="Arial" charset="0"/>
              </a:endParaRPr>
            </a:p>
          </p:txBody>
        </p:sp>
        <p:sp>
          <p:nvSpPr>
            <p:cNvPr id="11282" name="Text Box 11"/>
            <p:cNvSpPr txBox="1">
              <a:spLocks noChangeArrowheads="1"/>
            </p:cNvSpPr>
            <p:nvPr/>
          </p:nvSpPr>
          <p:spPr bwMode="auto">
            <a:xfrm>
              <a:off x="4176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7</a:t>
              </a:r>
            </a:p>
          </p:txBody>
        </p:sp>
        <p:sp>
          <p:nvSpPr>
            <p:cNvPr id="11283" name="Text Box 13"/>
            <p:cNvSpPr txBox="1">
              <a:spLocks noChangeArrowheads="1"/>
            </p:cNvSpPr>
            <p:nvPr/>
          </p:nvSpPr>
          <p:spPr bwMode="auto">
            <a:xfrm>
              <a:off x="960" y="320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-7</a:t>
              </a:r>
            </a:p>
          </p:txBody>
        </p:sp>
        <p:sp>
          <p:nvSpPr>
            <p:cNvPr id="11284" name="Text Box 15"/>
            <p:cNvSpPr txBox="1">
              <a:spLocks noChangeArrowheads="1"/>
            </p:cNvSpPr>
            <p:nvPr/>
          </p:nvSpPr>
          <p:spPr bwMode="auto">
            <a:xfrm>
              <a:off x="2592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0</a:t>
              </a:r>
            </a:p>
          </p:txBody>
        </p:sp>
        <p:sp>
          <p:nvSpPr>
            <p:cNvPr id="11285" name="Line 20"/>
            <p:cNvSpPr>
              <a:spLocks noChangeShapeType="1"/>
            </p:cNvSpPr>
            <p:nvPr/>
          </p:nvSpPr>
          <p:spPr bwMode="auto">
            <a:xfrm flipV="1">
              <a:off x="115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1684338" y="2155825"/>
          <a:ext cx="6545262" cy="730250"/>
        </p:xfrm>
        <a:graphic>
          <a:graphicData uri="http://schemas.openxmlformats.org/presentationml/2006/ole">
            <p:oleObj spid="_x0000_s11266" name="Equation" r:id="rId3" imgW="2616120" imgH="291960" progId="Equation.3">
              <p:embed/>
            </p:oleObj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457200" y="3162300"/>
          <a:ext cx="2852738" cy="1171575"/>
        </p:xfrm>
        <a:graphic>
          <a:graphicData uri="http://schemas.openxmlformats.org/presentationml/2006/ole">
            <p:oleObj spid="_x0000_s11267" name="Equation" r:id="rId4" imgW="711000" imgH="291960" progId="Equation.3">
              <p:embed/>
            </p:oleObj>
          </a:graphicData>
        </a:graphic>
      </p:graphicFrame>
      <p:grpSp>
        <p:nvGrpSpPr>
          <p:cNvPr id="11276" name="Group 29"/>
          <p:cNvGrpSpPr>
            <a:grpSpLocks/>
          </p:cNvGrpSpPr>
          <p:nvPr/>
        </p:nvGrpSpPr>
        <p:grpSpPr bwMode="auto">
          <a:xfrm>
            <a:off x="4648200" y="2581275"/>
            <a:ext cx="3962400" cy="1704975"/>
            <a:chOff x="2928" y="1536"/>
            <a:chExt cx="2496" cy="1074"/>
          </a:xfrm>
        </p:grpSpPr>
        <p:sp>
          <p:nvSpPr>
            <p:cNvPr id="11277" name="Line 22"/>
            <p:cNvSpPr>
              <a:spLocks noChangeShapeType="1"/>
            </p:cNvSpPr>
            <p:nvPr/>
          </p:nvSpPr>
          <p:spPr bwMode="auto">
            <a:xfrm>
              <a:off x="2928" y="1536"/>
              <a:ext cx="134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8" name="Object 1026"/>
            <p:cNvGraphicFramePr>
              <a:graphicFrameLocks noChangeAspect="1"/>
            </p:cNvGraphicFramePr>
            <p:nvPr/>
          </p:nvGraphicFramePr>
          <p:xfrm>
            <a:off x="3434" y="1872"/>
            <a:ext cx="1990" cy="738"/>
          </p:xfrm>
          <a:graphic>
            <a:graphicData uri="http://schemas.openxmlformats.org/presentationml/2006/ole">
              <p:oleObj spid="_x0000_s11268" name="Equation" r:id="rId5" imgW="787320" imgH="2919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22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2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DC310D-0A97-4AFA-9965-31F66A81559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---&gt; SINUSOID</a:t>
            </a:r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/>
              <a:t>Add the spectrum components:</a:t>
            </a:r>
            <a:endParaRPr lang="en-US" sz="4000" baseline="14000" smtClean="0"/>
          </a:p>
        </p:txBody>
      </p:sp>
      <p:sp>
        <p:nvSpPr>
          <p:cNvPr id="12300" name="Rectangle 5"/>
          <p:cNvSpPr>
            <a:spLocks noChangeArrowheads="1"/>
          </p:cNvSpPr>
          <p:nvPr/>
        </p:nvSpPr>
        <p:spPr bwMode="auto">
          <a:xfrm>
            <a:off x="76200" y="5334000"/>
            <a:ext cx="8001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What is the formula for the signal x(t)?</a:t>
            </a:r>
          </a:p>
        </p:txBody>
      </p:sp>
      <p:grpSp>
        <p:nvGrpSpPr>
          <p:cNvPr id="12301" name="Group 51"/>
          <p:cNvGrpSpPr>
            <a:grpSpLocks/>
          </p:cNvGrpSpPr>
          <p:nvPr/>
        </p:nvGrpSpPr>
        <p:grpSpPr bwMode="auto">
          <a:xfrm>
            <a:off x="228600" y="2362200"/>
            <a:ext cx="8694738" cy="2722563"/>
            <a:chOff x="144" y="1826"/>
            <a:chExt cx="5477" cy="1715"/>
          </a:xfrm>
        </p:grpSpPr>
        <p:grpSp>
          <p:nvGrpSpPr>
            <p:cNvPr id="12302" name="Group 30"/>
            <p:cNvGrpSpPr>
              <a:grpSpLocks/>
            </p:cNvGrpSpPr>
            <p:nvPr/>
          </p:nvGrpSpPr>
          <p:grpSpPr bwMode="auto">
            <a:xfrm>
              <a:off x="288" y="3171"/>
              <a:ext cx="4271" cy="250"/>
              <a:chOff x="288" y="3171"/>
              <a:chExt cx="4271" cy="250"/>
            </a:xfrm>
          </p:grpSpPr>
          <p:sp>
            <p:nvSpPr>
              <p:cNvPr id="12313" name="Text Box 31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2314" name="Text Box 32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2315" name="Text Box 33"/>
              <p:cNvSpPr txBox="1">
                <a:spLocks noChangeArrowheads="1"/>
              </p:cNvSpPr>
              <p:nvPr/>
            </p:nvSpPr>
            <p:spPr bwMode="auto">
              <a:xfrm>
                <a:off x="4176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250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2316" name="Text Box 34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2317" name="Text Box 35"/>
              <p:cNvSpPr txBox="1">
                <a:spLocks noChangeArrowheads="1"/>
              </p:cNvSpPr>
              <p:nvPr/>
            </p:nvSpPr>
            <p:spPr bwMode="auto">
              <a:xfrm>
                <a:off x="2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–250</a:t>
                </a:r>
                <a:endParaRPr lang="en-US" b="1">
                  <a:latin typeface="Arial" charset="0"/>
                </a:endParaRPr>
              </a:p>
            </p:txBody>
          </p:sp>
        </p:grpSp>
        <p:sp>
          <p:nvSpPr>
            <p:cNvPr id="12303" name="Text Box 36"/>
            <p:cNvSpPr txBox="1">
              <a:spLocks noChangeArrowheads="1"/>
            </p:cNvSpPr>
            <p:nvPr/>
          </p:nvSpPr>
          <p:spPr bwMode="auto">
            <a:xfrm>
              <a:off x="4896" y="3267"/>
              <a:ext cx="725" cy="2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f (in Hz)</a:t>
              </a:r>
              <a:endParaRPr lang="en-US" b="1">
                <a:latin typeface="Arial" charset="0"/>
              </a:endParaRPr>
            </a:p>
          </p:txBody>
        </p:sp>
        <p:grpSp>
          <p:nvGrpSpPr>
            <p:cNvPr id="12304" name="Group 37"/>
            <p:cNvGrpSpPr>
              <a:grpSpLocks/>
            </p:cNvGrpSpPr>
            <p:nvPr/>
          </p:nvGrpSpPr>
          <p:grpSpPr bwMode="auto">
            <a:xfrm>
              <a:off x="144" y="2112"/>
              <a:ext cx="5280" cy="1056"/>
              <a:chOff x="144" y="2016"/>
              <a:chExt cx="5280" cy="1056"/>
            </a:xfrm>
          </p:grpSpPr>
          <p:sp>
            <p:nvSpPr>
              <p:cNvPr id="12307" name="Line 38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Line 39"/>
              <p:cNvSpPr>
                <a:spLocks noChangeShapeType="1"/>
              </p:cNvSpPr>
              <p:nvPr/>
            </p:nvSpPr>
            <p:spPr bwMode="auto">
              <a:xfrm>
                <a:off x="144" y="3072"/>
                <a:ext cx="528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Line 40"/>
              <p:cNvSpPr>
                <a:spLocks noChangeShapeType="1"/>
              </p:cNvSpPr>
              <p:nvPr/>
            </p:nvSpPr>
            <p:spPr bwMode="auto">
              <a:xfrm flipV="1">
                <a:off x="321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Line 4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Line 42"/>
              <p:cNvSpPr>
                <a:spLocks noChangeShapeType="1"/>
              </p:cNvSpPr>
              <p:nvPr/>
            </p:nvSpPr>
            <p:spPr bwMode="auto">
              <a:xfrm flipV="1">
                <a:off x="436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Line 43"/>
              <p:cNvSpPr>
                <a:spLocks noChangeShapeType="1"/>
              </p:cNvSpPr>
              <p:nvPr/>
            </p:nvSpPr>
            <p:spPr bwMode="auto">
              <a:xfrm flipV="1">
                <a:off x="52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5" name="Group 44"/>
            <p:cNvGrpSpPr>
              <a:grpSpLocks/>
            </p:cNvGrpSpPr>
            <p:nvPr/>
          </p:nvGrpSpPr>
          <p:grpSpPr bwMode="auto">
            <a:xfrm>
              <a:off x="1373" y="2064"/>
              <a:ext cx="2515" cy="432"/>
              <a:chOff x="1373" y="2064"/>
              <a:chExt cx="2515" cy="432"/>
            </a:xfrm>
          </p:grpSpPr>
          <p:graphicFrame>
            <p:nvGraphicFramePr>
              <p:cNvPr id="12293" name="Object 1027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p:oleObj spid="_x0000_s12293" name="Equation" r:id="rId3" imgW="444240" imgH="228600" progId="Equation.3">
                  <p:embed/>
                </p:oleObj>
              </a:graphicData>
            </a:graphic>
          </p:graphicFrame>
          <p:graphicFrame>
            <p:nvGraphicFramePr>
              <p:cNvPr id="12294" name="Object 1028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p:oleObj spid="_x0000_s12294" name="Equation" r:id="rId4" imgW="520560" imgH="228600" progId="Equation.3">
                  <p:embed/>
                </p:oleObj>
              </a:graphicData>
            </a:graphic>
          </p:graphicFrame>
        </p:grpSp>
        <p:grpSp>
          <p:nvGrpSpPr>
            <p:cNvPr id="12306" name="Group 47"/>
            <p:cNvGrpSpPr>
              <a:grpSpLocks/>
            </p:cNvGrpSpPr>
            <p:nvPr/>
          </p:nvGrpSpPr>
          <p:grpSpPr bwMode="auto">
            <a:xfrm>
              <a:off x="192" y="2352"/>
              <a:ext cx="4699" cy="429"/>
              <a:chOff x="192" y="2352"/>
              <a:chExt cx="4699" cy="429"/>
            </a:xfrm>
          </p:grpSpPr>
          <p:graphicFrame>
            <p:nvGraphicFramePr>
              <p:cNvPr id="12291" name="Object 1025"/>
              <p:cNvGraphicFramePr>
                <a:graphicFrameLocks noChangeAspect="1"/>
              </p:cNvGraphicFramePr>
              <p:nvPr/>
            </p:nvGraphicFramePr>
            <p:xfrm>
              <a:off x="192" y="2352"/>
              <a:ext cx="978" cy="429"/>
            </p:xfrm>
            <a:graphic>
              <a:graphicData uri="http://schemas.openxmlformats.org/presentationml/2006/ole">
                <p:oleObj spid="_x0000_s12291" name="Equation" r:id="rId5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2292" name="Object 1026"/>
              <p:cNvGraphicFramePr>
                <a:graphicFrameLocks noChangeAspect="1"/>
              </p:cNvGraphicFramePr>
              <p:nvPr/>
            </p:nvGraphicFramePr>
            <p:xfrm>
              <a:off x="4032" y="2352"/>
              <a:ext cx="859" cy="429"/>
            </p:xfrm>
            <a:graphic>
              <a:graphicData uri="http://schemas.openxmlformats.org/presentationml/2006/ole">
                <p:oleObj spid="_x0000_s12292" name="Equation" r:id="rId6" imgW="457200" imgH="228600" progId="Equation.3">
                  <p:embed/>
                </p:oleObj>
              </a:graphicData>
            </a:graphic>
          </p:graphicFrame>
        </p:grpSp>
        <p:graphicFrame>
          <p:nvGraphicFramePr>
            <p:cNvPr id="12290" name="Object 1024"/>
            <p:cNvGraphicFramePr>
              <a:graphicFrameLocks noChangeAspect="1"/>
            </p:cNvGraphicFramePr>
            <p:nvPr/>
          </p:nvGraphicFramePr>
          <p:xfrm>
            <a:off x="2282" y="1826"/>
            <a:ext cx="358" cy="334"/>
          </p:xfrm>
          <a:graphic>
            <a:graphicData uri="http://schemas.openxmlformats.org/presentationml/2006/ole">
              <p:oleObj spid="_x0000_s12290" name="Equation" r:id="rId7" imgW="1904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42542E-E882-4998-A863-07B80F2C22B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Gather (A,</a:t>
            </a:r>
            <a:r>
              <a:rPr lang="en-US" b="1" smtClean="0">
                <a:latin typeface="Symbol" charset="2"/>
              </a:rPr>
              <a:t>w,f</a:t>
            </a:r>
            <a:r>
              <a:rPr lang="en-US" smtClean="0"/>
              <a:t>) information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Frequencies:</a:t>
            </a:r>
          </a:p>
          <a:p>
            <a:pPr lvl="1"/>
            <a:r>
              <a:rPr lang="en-US" smtClean="0"/>
              <a:t>-250 Hz</a:t>
            </a:r>
          </a:p>
          <a:p>
            <a:pPr lvl="1"/>
            <a:r>
              <a:rPr lang="en-US" smtClean="0"/>
              <a:t>-100 Hz</a:t>
            </a:r>
          </a:p>
          <a:p>
            <a:pPr lvl="1"/>
            <a:r>
              <a:rPr lang="en-US" b="1" smtClean="0">
                <a:solidFill>
                  <a:schemeClr val="tx2"/>
                </a:solidFill>
              </a:rPr>
              <a:t>0</a:t>
            </a:r>
            <a:r>
              <a:rPr lang="en-US" smtClean="0"/>
              <a:t> Hz</a:t>
            </a:r>
          </a:p>
          <a:p>
            <a:pPr lvl="1"/>
            <a:r>
              <a:rPr lang="en-US" smtClean="0"/>
              <a:t>100 Hz</a:t>
            </a:r>
          </a:p>
          <a:p>
            <a:pPr lvl="1"/>
            <a:r>
              <a:rPr lang="en-US" smtClean="0"/>
              <a:t>250 Hz</a:t>
            </a:r>
          </a:p>
        </p:txBody>
      </p:sp>
      <p:sp>
        <p:nvSpPr>
          <p:cNvPr id="317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Amplitude &amp; Phase	</a:t>
            </a:r>
          </a:p>
          <a:p>
            <a:pPr lvl="1"/>
            <a:r>
              <a:rPr lang="en-US" smtClean="0"/>
              <a:t>4		-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/>
              <a:t>/2</a:t>
            </a:r>
          </a:p>
          <a:p>
            <a:pPr lvl="1"/>
            <a:r>
              <a:rPr lang="en-US" smtClean="0"/>
              <a:t>7		+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/>
              <a:t>/3</a:t>
            </a:r>
          </a:p>
          <a:p>
            <a:pPr lvl="1"/>
            <a:r>
              <a:rPr lang="en-US" smtClean="0"/>
              <a:t>10		</a:t>
            </a:r>
            <a:r>
              <a:rPr lang="en-US" b="1" smtClean="0">
                <a:solidFill>
                  <a:schemeClr val="tx2"/>
                </a:solidFill>
              </a:rPr>
              <a:t>0</a:t>
            </a:r>
            <a:endParaRPr lang="en-US" smtClean="0"/>
          </a:p>
          <a:p>
            <a:pPr lvl="1"/>
            <a:r>
              <a:rPr lang="en-US" smtClean="0"/>
              <a:t>7		-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/>
              <a:t>/3</a:t>
            </a:r>
          </a:p>
          <a:p>
            <a:pPr lvl="1"/>
            <a:r>
              <a:rPr lang="en-US" smtClean="0"/>
              <a:t>4		+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/>
              <a:t>/2</a:t>
            </a:r>
          </a:p>
          <a:p>
            <a:pPr lvl="1"/>
            <a:endParaRPr lang="en-US" smtClean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85800" y="5264150"/>
            <a:ext cx="70024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DC</a:t>
            </a:r>
            <a:r>
              <a:rPr lang="en-US">
                <a:latin typeface="Arial" charset="0"/>
              </a:rPr>
              <a:t> is another name for zero-freq component</a:t>
            </a:r>
          </a:p>
          <a:p>
            <a:r>
              <a:rPr lang="en-US" b="1">
                <a:solidFill>
                  <a:schemeClr val="tx2"/>
                </a:solidFill>
                <a:latin typeface="Arial" charset="0"/>
              </a:rPr>
              <a:t>DC</a:t>
            </a:r>
            <a:r>
              <a:rPr lang="en-US">
                <a:latin typeface="Arial" charset="0"/>
              </a:rPr>
              <a:t> component always has </a:t>
            </a:r>
            <a:r>
              <a:rPr lang="en-US" b="1">
                <a:latin typeface="Symbol" charset="2"/>
              </a:rPr>
              <a:t>f=0 </a:t>
            </a:r>
            <a:r>
              <a:rPr lang="en-US">
                <a:latin typeface="Arial" charset="0"/>
              </a:rPr>
              <a:t>or </a:t>
            </a:r>
            <a:r>
              <a:rPr lang="en-US" b="1">
                <a:latin typeface="Symbol" charset="2"/>
              </a:rPr>
              <a:t>p  </a:t>
            </a:r>
            <a:r>
              <a:rPr lang="en-US">
                <a:latin typeface="Arial" charset="0"/>
              </a:rPr>
              <a:t>(for real </a:t>
            </a:r>
            <a:r>
              <a:rPr lang="en-US" sz="2800" b="1" i="1">
                <a:latin typeface="Arial" charset="0"/>
              </a:rPr>
              <a:t>x(t)</a:t>
            </a:r>
            <a:r>
              <a:rPr lang="en-US">
                <a:latin typeface="Arial" charset="0"/>
              </a:rPr>
              <a:t> 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67313" y="3048000"/>
            <a:ext cx="3824287" cy="2063750"/>
            <a:chOff x="2736" y="1968"/>
            <a:chExt cx="2409" cy="1300"/>
          </a:xfrm>
        </p:grpSpPr>
        <p:sp>
          <p:nvSpPr>
            <p:cNvPr id="31754" name="Line 6"/>
            <p:cNvSpPr>
              <a:spLocks noChangeShapeType="1"/>
            </p:cNvSpPr>
            <p:nvPr/>
          </p:nvSpPr>
          <p:spPr bwMode="auto">
            <a:xfrm flipH="1" flipV="1">
              <a:off x="4608" y="1968"/>
              <a:ext cx="33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Line 8"/>
            <p:cNvSpPr>
              <a:spLocks noChangeShapeType="1"/>
            </p:cNvSpPr>
            <p:nvPr/>
          </p:nvSpPr>
          <p:spPr bwMode="auto">
            <a:xfrm flipH="1">
              <a:off x="4608" y="2544"/>
              <a:ext cx="33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Line 7"/>
            <p:cNvSpPr>
              <a:spLocks noChangeShapeType="1"/>
            </p:cNvSpPr>
            <p:nvPr/>
          </p:nvSpPr>
          <p:spPr bwMode="auto">
            <a:xfrm>
              <a:off x="4944" y="1968"/>
              <a:ext cx="0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9"/>
            <p:cNvSpPr txBox="1">
              <a:spLocks noChangeArrowheads="1"/>
            </p:cNvSpPr>
            <p:nvPr/>
          </p:nvSpPr>
          <p:spPr bwMode="auto">
            <a:xfrm>
              <a:off x="2736" y="2980"/>
              <a:ext cx="2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Note the </a:t>
              </a:r>
              <a:r>
                <a:rPr lang="en-US" b="1">
                  <a:solidFill>
                    <a:schemeClr val="accent1"/>
                  </a:solidFill>
                  <a:latin typeface="Arial" charset="0"/>
                </a:rPr>
                <a:t>conjugate phase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42060E-FD03-44AB-87FE-EDF1D20D034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509000" cy="914400"/>
          </a:xfrm>
        </p:spPr>
        <p:txBody>
          <a:bodyPr/>
          <a:lstStyle/>
          <a:p>
            <a:r>
              <a:rPr lang="en-US" smtClean="0"/>
              <a:t>Add Spectrum Components-1</a:t>
            </a:r>
          </a:p>
        </p:txBody>
      </p:sp>
      <p:sp>
        <p:nvSpPr>
          <p:cNvPr id="133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676400"/>
            <a:ext cx="4013200" cy="4171950"/>
          </a:xfrm>
        </p:spPr>
        <p:txBody>
          <a:bodyPr/>
          <a:lstStyle/>
          <a:p>
            <a:r>
              <a:rPr lang="en-US" sz="2400" b="1" smtClean="0"/>
              <a:t>Amplitude &amp; Phase	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4 	-</a:t>
            </a:r>
            <a:r>
              <a:rPr lang="en-US" sz="2000" b="1" smtClean="0">
                <a:latin typeface="Symbol" charset="2"/>
              </a:rPr>
              <a:t>p</a:t>
            </a:r>
            <a:r>
              <a:rPr lang="en-US" sz="2000" b="1" smtClean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7              +</a:t>
            </a:r>
            <a:r>
              <a:rPr lang="en-US" sz="2000" b="1" smtClean="0">
                <a:latin typeface="Symbol" charset="2"/>
              </a:rPr>
              <a:t>p</a:t>
            </a:r>
            <a:r>
              <a:rPr lang="en-US" sz="2000" b="1" smtClean="0"/>
              <a:t>/3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10	0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7 	-</a:t>
            </a:r>
            <a:r>
              <a:rPr lang="en-US" sz="2000" b="1" smtClean="0">
                <a:latin typeface="Symbol" charset="2"/>
              </a:rPr>
              <a:t>p</a:t>
            </a:r>
            <a:r>
              <a:rPr lang="en-US" sz="2000" b="1" smtClean="0"/>
              <a:t>/3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4		+</a:t>
            </a:r>
            <a:r>
              <a:rPr lang="en-US" sz="2000" b="1" smtClean="0">
                <a:latin typeface="Symbol" charset="2"/>
              </a:rPr>
              <a:t>p</a:t>
            </a:r>
            <a:r>
              <a:rPr lang="en-US" sz="2000" b="1" smtClean="0"/>
              <a:t>/2</a:t>
            </a:r>
          </a:p>
          <a:p>
            <a:pPr lvl="1"/>
            <a:endParaRPr lang="en-US" sz="2000" b="1" smtClean="0"/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685800" y="4983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13321" name="Group 23"/>
          <p:cNvGrpSpPr>
            <a:grpSpLocks/>
          </p:cNvGrpSpPr>
          <p:nvPr/>
        </p:nvGrpSpPr>
        <p:grpSpPr bwMode="auto">
          <a:xfrm>
            <a:off x="7315200" y="2590800"/>
            <a:ext cx="533400" cy="685800"/>
            <a:chOff x="4608" y="1680"/>
            <a:chExt cx="336" cy="432"/>
          </a:xfrm>
        </p:grpSpPr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33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>
              <a:off x="4944" y="1680"/>
              <a:ext cx="0" cy="4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8"/>
            <p:cNvSpPr>
              <a:spLocks noChangeShapeType="1"/>
            </p:cNvSpPr>
            <p:nvPr/>
          </p:nvSpPr>
          <p:spPr bwMode="auto">
            <a:xfrm flipH="1">
              <a:off x="4608" y="2112"/>
              <a:ext cx="33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2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4013200" cy="4171950"/>
          </a:xfrm>
          <a:noFill/>
        </p:spPr>
        <p:txBody>
          <a:bodyPr/>
          <a:lstStyle/>
          <a:p>
            <a:r>
              <a:rPr lang="en-US" sz="2400" b="1" smtClean="0"/>
              <a:t>Frequencies:</a:t>
            </a:r>
          </a:p>
          <a:p>
            <a:pPr lvl="1"/>
            <a:r>
              <a:rPr lang="en-US" sz="2000" b="1" smtClean="0"/>
              <a:t>-250 Hz</a:t>
            </a:r>
          </a:p>
          <a:p>
            <a:pPr lvl="1"/>
            <a:r>
              <a:rPr lang="en-US" sz="2000" b="1" smtClean="0"/>
              <a:t>-100 Hz</a:t>
            </a:r>
          </a:p>
          <a:p>
            <a:pPr lvl="1"/>
            <a:r>
              <a:rPr lang="en-US" sz="2000" b="1" smtClean="0"/>
              <a:t>0 Hz</a:t>
            </a:r>
          </a:p>
          <a:p>
            <a:pPr lvl="1"/>
            <a:r>
              <a:rPr lang="en-US" sz="2000" b="1" smtClean="0"/>
              <a:t>100 Hz</a:t>
            </a:r>
          </a:p>
          <a:p>
            <a:pPr lvl="1"/>
            <a:r>
              <a:rPr lang="en-US" sz="2000" b="1" smtClean="0"/>
              <a:t>250 Hz</a:t>
            </a:r>
            <a:endParaRPr lang="en-US" b="1" smtClean="0"/>
          </a:p>
        </p:txBody>
      </p:sp>
      <p:sp>
        <p:nvSpPr>
          <p:cNvPr id="92179" name="Freeform 19"/>
          <p:cNvSpPr>
            <a:spLocks/>
          </p:cNvSpPr>
          <p:nvPr/>
        </p:nvSpPr>
        <p:spPr bwMode="auto">
          <a:xfrm>
            <a:off x="1905000" y="3124200"/>
            <a:ext cx="3505200" cy="2057400"/>
          </a:xfrm>
          <a:custGeom>
            <a:avLst/>
            <a:gdLst>
              <a:gd name="T0" fmla="*/ 2147483647 w 2112"/>
              <a:gd name="T1" fmla="*/ 2147483647 h 1056"/>
              <a:gd name="T2" fmla="*/ 2147483647 w 2112"/>
              <a:gd name="T3" fmla="*/ 2147483647 h 1056"/>
              <a:gd name="T4" fmla="*/ 2147483647 w 2112"/>
              <a:gd name="T5" fmla="*/ 2147483647 h 1056"/>
              <a:gd name="T6" fmla="*/ 0 w 2112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1056"/>
              <a:gd name="T14" fmla="*/ 2112 w 2112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1056">
                <a:moveTo>
                  <a:pt x="2112" y="96"/>
                </a:moveTo>
                <a:cubicBezTo>
                  <a:pt x="1996" y="48"/>
                  <a:pt x="1880" y="0"/>
                  <a:pt x="1632" y="48"/>
                </a:cubicBezTo>
                <a:cubicBezTo>
                  <a:pt x="1384" y="96"/>
                  <a:pt x="895" y="216"/>
                  <a:pt x="624" y="384"/>
                </a:cubicBezTo>
                <a:cubicBezTo>
                  <a:pt x="352" y="551"/>
                  <a:pt x="176" y="803"/>
                  <a:pt x="0" y="10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2209800" y="3429000"/>
            <a:ext cx="2133600" cy="1600200"/>
          </a:xfrm>
          <a:custGeom>
            <a:avLst/>
            <a:gdLst>
              <a:gd name="T0" fmla="*/ 0 w 1392"/>
              <a:gd name="T1" fmla="*/ 2147483647 h 1008"/>
              <a:gd name="T2" fmla="*/ 2147483647 w 1392"/>
              <a:gd name="T3" fmla="*/ 2147483647 h 1008"/>
              <a:gd name="T4" fmla="*/ 2147483647 w 1392"/>
              <a:gd name="T5" fmla="*/ 2147483647 h 1008"/>
              <a:gd name="T6" fmla="*/ 2147483647 w 1392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008"/>
              <a:gd name="T14" fmla="*/ 1392 w 1392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008">
                <a:moveTo>
                  <a:pt x="0" y="48"/>
                </a:moveTo>
                <a:cubicBezTo>
                  <a:pt x="20" y="24"/>
                  <a:pt x="40" y="0"/>
                  <a:pt x="240" y="96"/>
                </a:cubicBezTo>
                <a:cubicBezTo>
                  <a:pt x="440" y="192"/>
                  <a:pt x="1008" y="472"/>
                  <a:pt x="1200" y="624"/>
                </a:cubicBezTo>
                <a:cubicBezTo>
                  <a:pt x="1391" y="775"/>
                  <a:pt x="1391" y="891"/>
                  <a:pt x="1392" y="10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Freeform 22"/>
          <p:cNvSpPr>
            <a:spLocks/>
          </p:cNvSpPr>
          <p:nvPr/>
        </p:nvSpPr>
        <p:spPr bwMode="auto">
          <a:xfrm>
            <a:off x="2895600" y="3429000"/>
            <a:ext cx="3657600" cy="1600200"/>
          </a:xfrm>
          <a:custGeom>
            <a:avLst/>
            <a:gdLst>
              <a:gd name="T0" fmla="*/ 2147483647 w 2304"/>
              <a:gd name="T1" fmla="*/ 0 h 1008"/>
              <a:gd name="T2" fmla="*/ 2147483647 w 2304"/>
              <a:gd name="T3" fmla="*/ 2147483647 h 1008"/>
              <a:gd name="T4" fmla="*/ 2147483647 w 2304"/>
              <a:gd name="T5" fmla="*/ 2147483647 h 1008"/>
              <a:gd name="T6" fmla="*/ 0 w 2304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1008"/>
              <a:gd name="T14" fmla="*/ 2304 w 2304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1008">
                <a:moveTo>
                  <a:pt x="2304" y="0"/>
                </a:moveTo>
                <a:cubicBezTo>
                  <a:pt x="2228" y="8"/>
                  <a:pt x="2152" y="16"/>
                  <a:pt x="2064" y="96"/>
                </a:cubicBezTo>
                <a:cubicBezTo>
                  <a:pt x="1976" y="176"/>
                  <a:pt x="2119" y="328"/>
                  <a:pt x="1776" y="480"/>
                </a:cubicBezTo>
                <a:cubicBezTo>
                  <a:pt x="1432" y="631"/>
                  <a:pt x="295" y="920"/>
                  <a:pt x="0" y="10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1024"/>
          <p:cNvGraphicFramePr>
            <a:graphicFrameLocks noChangeAspect="1"/>
          </p:cNvGraphicFramePr>
          <p:nvPr/>
        </p:nvGraphicFramePr>
        <p:xfrm>
          <a:off x="685800" y="4343400"/>
          <a:ext cx="8247063" cy="2162175"/>
        </p:xfrm>
        <a:graphic>
          <a:graphicData uri="http://schemas.openxmlformats.org/presentationml/2006/ole">
            <p:oleObj spid="_x0000_s13314" name="Equation" r:id="rId3" imgW="26161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9" grpId="0" animBg="1"/>
      <p:bldP spid="92178" grpId="0" animBg="1"/>
      <p:bldP spid="921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434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4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9F416-9E27-4C27-8B57-D31F8E00460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347" name="Text Box 4"/>
          <p:cNvSpPr txBox="1">
            <a:spLocks noChangeArrowheads="1"/>
          </p:cNvSpPr>
          <p:nvPr/>
        </p:nvSpPr>
        <p:spPr bwMode="auto">
          <a:xfrm>
            <a:off x="685800" y="4983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348" name="Rectangle 16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509000" cy="914400"/>
          </a:xfrm>
          <a:noFill/>
        </p:spPr>
        <p:txBody>
          <a:bodyPr/>
          <a:lstStyle/>
          <a:p>
            <a:r>
              <a:rPr lang="en-US" smtClean="0"/>
              <a:t>Add Spectrum Components-2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66800" y="3810000"/>
            <a:ext cx="4038600" cy="2057400"/>
            <a:chOff x="1056" y="2400"/>
            <a:chExt cx="2112" cy="1200"/>
          </a:xfrm>
        </p:grpSpPr>
        <p:sp>
          <p:nvSpPr>
            <p:cNvPr id="14367" name="Oval 17"/>
            <p:cNvSpPr>
              <a:spLocks noChangeArrowheads="1"/>
            </p:cNvSpPr>
            <p:nvPr/>
          </p:nvSpPr>
          <p:spPr bwMode="auto">
            <a:xfrm>
              <a:off x="1056" y="3024"/>
              <a:ext cx="2112" cy="5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Line 18"/>
            <p:cNvSpPr>
              <a:spLocks noChangeShapeType="1"/>
            </p:cNvSpPr>
            <p:nvPr/>
          </p:nvSpPr>
          <p:spPr bwMode="auto">
            <a:xfrm flipV="1">
              <a:off x="2304" y="2400"/>
              <a:ext cx="768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1616" name="Object 0"/>
          <p:cNvGraphicFramePr>
            <a:graphicFrameLocks noChangeAspect="1"/>
          </p:cNvGraphicFramePr>
          <p:nvPr/>
        </p:nvGraphicFramePr>
        <p:xfrm>
          <a:off x="274638" y="4391025"/>
          <a:ext cx="8247062" cy="2162175"/>
        </p:xfrm>
        <a:graphic>
          <a:graphicData uri="http://schemas.openxmlformats.org/presentationml/2006/ole">
            <p:oleObj spid="_x0000_s14338" name="Equation" r:id="rId3" imgW="2616120" imgH="685800" progId="Equation.3">
              <p:embed/>
            </p:oleObj>
          </a:graphicData>
        </a:graphic>
      </p:graphicFrame>
      <p:grpSp>
        <p:nvGrpSpPr>
          <p:cNvPr id="14350" name="Group 45"/>
          <p:cNvGrpSpPr>
            <a:grpSpLocks/>
          </p:cNvGrpSpPr>
          <p:nvPr/>
        </p:nvGrpSpPr>
        <p:grpSpPr bwMode="auto">
          <a:xfrm>
            <a:off x="228600" y="1524000"/>
            <a:ext cx="8694738" cy="2722563"/>
            <a:chOff x="144" y="1826"/>
            <a:chExt cx="5477" cy="1715"/>
          </a:xfrm>
        </p:grpSpPr>
        <p:grpSp>
          <p:nvGrpSpPr>
            <p:cNvPr id="14351" name="Group 46"/>
            <p:cNvGrpSpPr>
              <a:grpSpLocks/>
            </p:cNvGrpSpPr>
            <p:nvPr/>
          </p:nvGrpSpPr>
          <p:grpSpPr bwMode="auto">
            <a:xfrm>
              <a:off x="288" y="3171"/>
              <a:ext cx="4271" cy="250"/>
              <a:chOff x="288" y="3171"/>
              <a:chExt cx="4271" cy="250"/>
            </a:xfrm>
          </p:grpSpPr>
          <p:sp>
            <p:nvSpPr>
              <p:cNvPr id="14362" name="Text Box 47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4363" name="Text Box 48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4364" name="Text Box 49"/>
              <p:cNvSpPr txBox="1">
                <a:spLocks noChangeArrowheads="1"/>
              </p:cNvSpPr>
              <p:nvPr/>
            </p:nvSpPr>
            <p:spPr bwMode="auto">
              <a:xfrm>
                <a:off x="4176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250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4365" name="Text Box 50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4366" name="Text Box 51"/>
              <p:cNvSpPr txBox="1">
                <a:spLocks noChangeArrowheads="1"/>
              </p:cNvSpPr>
              <p:nvPr/>
            </p:nvSpPr>
            <p:spPr bwMode="auto">
              <a:xfrm>
                <a:off x="2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–250</a:t>
                </a:r>
                <a:endParaRPr lang="en-US" b="1">
                  <a:latin typeface="Arial" charset="0"/>
                </a:endParaRPr>
              </a:p>
            </p:txBody>
          </p:sp>
        </p:grpSp>
        <p:sp>
          <p:nvSpPr>
            <p:cNvPr id="14352" name="Text Box 52"/>
            <p:cNvSpPr txBox="1">
              <a:spLocks noChangeArrowheads="1"/>
            </p:cNvSpPr>
            <p:nvPr/>
          </p:nvSpPr>
          <p:spPr bwMode="auto">
            <a:xfrm>
              <a:off x="4896" y="3267"/>
              <a:ext cx="725" cy="2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f (in Hz)</a:t>
              </a:r>
              <a:endParaRPr lang="en-US" b="1">
                <a:latin typeface="Arial" charset="0"/>
              </a:endParaRPr>
            </a:p>
          </p:txBody>
        </p:sp>
        <p:grpSp>
          <p:nvGrpSpPr>
            <p:cNvPr id="14353" name="Group 53"/>
            <p:cNvGrpSpPr>
              <a:grpSpLocks/>
            </p:cNvGrpSpPr>
            <p:nvPr/>
          </p:nvGrpSpPr>
          <p:grpSpPr bwMode="auto">
            <a:xfrm>
              <a:off x="144" y="2112"/>
              <a:ext cx="5280" cy="1056"/>
              <a:chOff x="144" y="2016"/>
              <a:chExt cx="5280" cy="1056"/>
            </a:xfrm>
          </p:grpSpPr>
          <p:sp>
            <p:nvSpPr>
              <p:cNvPr id="14356" name="Line 54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Line 55"/>
              <p:cNvSpPr>
                <a:spLocks noChangeShapeType="1"/>
              </p:cNvSpPr>
              <p:nvPr/>
            </p:nvSpPr>
            <p:spPr bwMode="auto">
              <a:xfrm>
                <a:off x="144" y="3072"/>
                <a:ext cx="528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Line 56"/>
              <p:cNvSpPr>
                <a:spLocks noChangeShapeType="1"/>
              </p:cNvSpPr>
              <p:nvPr/>
            </p:nvSpPr>
            <p:spPr bwMode="auto">
              <a:xfrm flipV="1">
                <a:off x="321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Line 57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" name="Line 58"/>
              <p:cNvSpPr>
                <a:spLocks noChangeShapeType="1"/>
              </p:cNvSpPr>
              <p:nvPr/>
            </p:nvSpPr>
            <p:spPr bwMode="auto">
              <a:xfrm flipV="1">
                <a:off x="436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Line 59"/>
              <p:cNvSpPr>
                <a:spLocks noChangeShapeType="1"/>
              </p:cNvSpPr>
              <p:nvPr/>
            </p:nvSpPr>
            <p:spPr bwMode="auto">
              <a:xfrm flipV="1">
                <a:off x="52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4" name="Group 60"/>
            <p:cNvGrpSpPr>
              <a:grpSpLocks/>
            </p:cNvGrpSpPr>
            <p:nvPr/>
          </p:nvGrpSpPr>
          <p:grpSpPr bwMode="auto">
            <a:xfrm>
              <a:off x="1373" y="2064"/>
              <a:ext cx="2515" cy="432"/>
              <a:chOff x="1373" y="2064"/>
              <a:chExt cx="2515" cy="432"/>
            </a:xfrm>
          </p:grpSpPr>
          <p:graphicFrame>
            <p:nvGraphicFramePr>
              <p:cNvPr id="14342" name="Object 4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p:oleObj spid="_x0000_s14342" name="Equation" r:id="rId4" imgW="444240" imgH="228600" progId="Equation.3">
                  <p:embed/>
                </p:oleObj>
              </a:graphicData>
            </a:graphic>
          </p:graphicFrame>
          <p:graphicFrame>
            <p:nvGraphicFramePr>
              <p:cNvPr id="14343" name="Object 5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p:oleObj spid="_x0000_s14343" name="Equation" r:id="rId5" imgW="520560" imgH="228600" progId="Equation.3">
                  <p:embed/>
                </p:oleObj>
              </a:graphicData>
            </a:graphic>
          </p:graphicFrame>
        </p:grpSp>
        <p:grpSp>
          <p:nvGrpSpPr>
            <p:cNvPr id="14355" name="Group 63"/>
            <p:cNvGrpSpPr>
              <a:grpSpLocks/>
            </p:cNvGrpSpPr>
            <p:nvPr/>
          </p:nvGrpSpPr>
          <p:grpSpPr bwMode="auto">
            <a:xfrm>
              <a:off x="192" y="2352"/>
              <a:ext cx="4699" cy="429"/>
              <a:chOff x="192" y="2352"/>
              <a:chExt cx="4699" cy="429"/>
            </a:xfrm>
          </p:grpSpPr>
          <p:graphicFrame>
            <p:nvGraphicFramePr>
              <p:cNvPr id="14340" name="Object 2"/>
              <p:cNvGraphicFramePr>
                <a:graphicFrameLocks noChangeAspect="1"/>
              </p:cNvGraphicFramePr>
              <p:nvPr/>
            </p:nvGraphicFramePr>
            <p:xfrm>
              <a:off x="192" y="2352"/>
              <a:ext cx="978" cy="429"/>
            </p:xfrm>
            <a:graphic>
              <a:graphicData uri="http://schemas.openxmlformats.org/presentationml/2006/ole">
                <p:oleObj spid="_x0000_s14340" name="Equation" r:id="rId6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4341" name="Object 3"/>
              <p:cNvGraphicFramePr>
                <a:graphicFrameLocks noChangeAspect="1"/>
              </p:cNvGraphicFramePr>
              <p:nvPr/>
            </p:nvGraphicFramePr>
            <p:xfrm>
              <a:off x="4032" y="2352"/>
              <a:ext cx="859" cy="429"/>
            </p:xfrm>
            <a:graphic>
              <a:graphicData uri="http://schemas.openxmlformats.org/presentationml/2006/ole">
                <p:oleObj spid="_x0000_s14341" name="Equation" r:id="rId7" imgW="457200" imgH="228600" progId="Equation.3">
                  <p:embed/>
                </p:oleObj>
              </a:graphicData>
            </a:graphic>
          </p:graphicFrame>
        </p:grpSp>
        <p:graphicFrame>
          <p:nvGraphicFramePr>
            <p:cNvPr id="14339" name="Object 1"/>
            <p:cNvGraphicFramePr>
              <a:graphicFrameLocks noChangeAspect="1"/>
            </p:cNvGraphicFramePr>
            <p:nvPr/>
          </p:nvGraphicFramePr>
          <p:xfrm>
            <a:off x="2282" y="1826"/>
            <a:ext cx="358" cy="334"/>
          </p:xfrm>
          <a:graphic>
            <a:graphicData uri="http://schemas.openxmlformats.org/presentationml/2006/ole">
              <p:oleObj spid="_x0000_s14339" name="Equation" r:id="rId8" imgW="1904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53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08AA1E-523C-486C-A91F-3979AD384B8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656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Arial" charset="0"/>
              </a:rPr>
              <a:t>Use Euler’s Formula to get </a:t>
            </a:r>
            <a:r>
              <a:rPr lang="en-US" b="1" u="sng">
                <a:solidFill>
                  <a:schemeClr val="accent1"/>
                </a:solidFill>
                <a:latin typeface="Arial" charset="0"/>
              </a:rPr>
              <a:t>REAL</a:t>
            </a:r>
            <a:r>
              <a:rPr lang="en-US" b="1" u="sng">
                <a:latin typeface="Arial" charset="0"/>
              </a:rPr>
              <a:t> sinusoids:</a:t>
            </a:r>
            <a:endParaRPr lang="en-US" b="1">
              <a:latin typeface="Arial" charset="0"/>
            </a:endParaRPr>
          </a:p>
        </p:txBody>
      </p:sp>
      <p:sp>
        <p:nvSpPr>
          <p:cNvPr id="15368" name="Rectangle 9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509000" cy="914400"/>
          </a:xfrm>
          <a:noFill/>
        </p:spPr>
        <p:txBody>
          <a:bodyPr/>
          <a:lstStyle/>
          <a:p>
            <a:r>
              <a:rPr lang="en-US" smtClean="0"/>
              <a:t>Simplify Components</a:t>
            </a:r>
          </a:p>
        </p:txBody>
      </p:sp>
      <p:graphicFrame>
        <p:nvGraphicFramePr>
          <p:cNvPr id="15362" name="Object 15"/>
          <p:cNvGraphicFramePr>
            <a:graphicFrameLocks noChangeAspect="1"/>
          </p:cNvGraphicFramePr>
          <p:nvPr/>
        </p:nvGraphicFramePr>
        <p:xfrm>
          <a:off x="152400" y="1865313"/>
          <a:ext cx="8869363" cy="2325687"/>
        </p:xfrm>
        <a:graphic>
          <a:graphicData uri="http://schemas.openxmlformats.org/presentationml/2006/ole">
            <p:oleObj spid="_x0000_s15362" name="Equation" r:id="rId3" imgW="2616120" imgH="685800" progId="Equation.3">
              <p:embed/>
            </p:oleObj>
          </a:graphicData>
        </a:graphic>
      </p:graphicFrame>
      <p:graphicFrame>
        <p:nvGraphicFramePr>
          <p:cNvPr id="15363" name="Object 16"/>
          <p:cNvGraphicFramePr>
            <a:graphicFrameLocks noChangeAspect="1"/>
          </p:cNvGraphicFramePr>
          <p:nvPr/>
        </p:nvGraphicFramePr>
        <p:xfrm>
          <a:off x="342900" y="5194300"/>
          <a:ext cx="8382000" cy="860425"/>
        </p:xfrm>
        <a:graphic>
          <a:graphicData uri="http://schemas.openxmlformats.org/presentationml/2006/ole">
            <p:oleObj spid="_x0000_s15363" name="Equation" r:id="rId4" imgW="2590560" imgH="26640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1143000" y="3352800"/>
            <a:ext cx="7924800" cy="762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63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63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8B0AFA-E773-41E0-8068-B2E83DFA00D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ANSWER</a:t>
            </a: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381000" y="396875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Arial" charset="0"/>
              </a:rPr>
              <a:t>So, we get the general form:</a:t>
            </a:r>
            <a:endParaRPr lang="en-US" b="1">
              <a:latin typeface="Arial" charset="0"/>
            </a:endParaRPr>
          </a:p>
        </p:txBody>
      </p:sp>
      <p:sp>
        <p:nvSpPr>
          <p:cNvPr id="16393" name="AutoShape 7"/>
          <p:cNvSpPr>
            <a:spLocks noChangeArrowheads="1"/>
          </p:cNvSpPr>
          <p:nvPr/>
        </p:nvSpPr>
        <p:spPr bwMode="auto">
          <a:xfrm>
            <a:off x="6248400" y="57150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40" name="Object 0"/>
          <p:cNvGraphicFramePr>
            <a:graphicFrameLocks noChangeAspect="1"/>
          </p:cNvGraphicFramePr>
          <p:nvPr/>
        </p:nvGraphicFramePr>
        <p:xfrm>
          <a:off x="762000" y="4462463"/>
          <a:ext cx="7391400" cy="1709737"/>
        </p:xfrm>
        <a:graphic>
          <a:graphicData uri="http://schemas.openxmlformats.org/presentationml/2006/ole">
            <p:oleObj spid="_x0000_s16386" name="Equation" r:id="rId3" imgW="2082600" imgH="482400" progId="Equation.3">
              <p:embed/>
            </p:oleObj>
          </a:graphicData>
        </a:graphic>
      </p:graphicFrame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685800" y="2057400"/>
          <a:ext cx="7620000" cy="1439863"/>
        </p:xfrm>
        <a:graphic>
          <a:graphicData uri="http://schemas.openxmlformats.org/presentationml/2006/ole">
            <p:oleObj spid="_x0000_s16387" name="Equation" r:id="rId4" imgW="21459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6587F-09D9-4881-8B1E-293470A30F1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Synthetic Vowel	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Sum of 5 Frequency Components</a:t>
            </a:r>
          </a:p>
        </p:txBody>
      </p:sp>
      <p:pic>
        <p:nvPicPr>
          <p:cNvPr id="32775" name="Picture 4" descr="vowel-table.gif   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71763"/>
            <a:ext cx="8763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6587F-09D9-4881-8B1E-293470A30F1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Synthetic Vowel	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Sum of 5 Frequency Components</a:t>
            </a:r>
          </a:p>
        </p:txBody>
      </p:sp>
      <p:pic>
        <p:nvPicPr>
          <p:cNvPr id="50178" name="Picture 2" descr="C:\Users\asdf\Documents\Ddrive\DSP1st2eLectures\ReleaseLectures2016\Table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94" y="2133600"/>
            <a:ext cx="6663506" cy="398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6A05F3-8A82-4569-AEB2-427634FA6781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3797" name="Picture 1030" descr="D:\Courses\2025-f01\Lectures\Lect04\VowelSpectrum.png"/>
          <p:cNvPicPr>
            <a:picLocks noChangeAspect="1" noChangeArrowheads="1"/>
          </p:cNvPicPr>
          <p:nvPr/>
        </p:nvPicPr>
        <p:blipFill>
          <a:blip r:embed="rId2" cstate="print"/>
          <a:srcRect t="2592"/>
          <a:stretch>
            <a:fillRect/>
          </a:stretch>
        </p:blipFill>
        <p:spPr bwMode="auto">
          <a:xfrm>
            <a:off x="76200" y="1752600"/>
            <a:ext cx="9005888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of VOWEL (Polar Format)</a:t>
            </a:r>
          </a:p>
        </p:txBody>
      </p:sp>
      <p:sp>
        <p:nvSpPr>
          <p:cNvPr id="33799" name="Text Box 1028"/>
          <p:cNvSpPr txBox="1">
            <a:spLocks noChangeArrowheads="1"/>
          </p:cNvSpPr>
          <p:nvPr/>
        </p:nvSpPr>
        <p:spPr bwMode="auto">
          <a:xfrm>
            <a:off x="7037388" y="4495800"/>
            <a:ext cx="658812" cy="7016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chemeClr val="accent1"/>
                </a:solidFill>
                <a:latin typeface="Symbol" charset="2"/>
              </a:rPr>
              <a:t>f</a:t>
            </a:r>
            <a:r>
              <a:rPr lang="en-US" sz="4000" b="1" i="1" baseline="-25000">
                <a:solidFill>
                  <a:schemeClr val="accent1"/>
                </a:solidFill>
                <a:latin typeface="Arial" charset="0"/>
              </a:rPr>
              <a:t>k</a:t>
            </a: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800" name="Text Box 1029"/>
          <p:cNvSpPr txBox="1">
            <a:spLocks noChangeArrowheads="1"/>
          </p:cNvSpPr>
          <p:nvPr/>
        </p:nvSpPr>
        <p:spPr bwMode="auto">
          <a:xfrm>
            <a:off x="6783388" y="2457450"/>
            <a:ext cx="1071562" cy="51911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Arial" charset="0"/>
              </a:rPr>
              <a:t>0.5A</a:t>
            </a:r>
            <a:r>
              <a:rPr lang="en-US" sz="2800" b="1" baseline="-25000">
                <a:solidFill>
                  <a:schemeClr val="accent1"/>
                </a:solidFill>
                <a:latin typeface="Arial" charset="0"/>
              </a:rPr>
              <a:t>k</a:t>
            </a:r>
            <a:endParaRPr lang="en-US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689AD-EC78-481F-A890-3E66EA69076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Lecture:</a:t>
            </a:r>
          </a:p>
          <a:p>
            <a:pPr lvl="1"/>
            <a:r>
              <a:rPr lang="en-US" dirty="0" smtClean="0"/>
              <a:t>Chapter 3, Section 3-1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Reading:</a:t>
            </a:r>
          </a:p>
          <a:p>
            <a:pPr lvl="1"/>
            <a:r>
              <a:rPr lang="en-US" dirty="0" smtClean="0"/>
              <a:t>Appendix A: Complex Numbers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6A05F3-8A82-4569-AEB2-427634FA678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of VOWEL (Polar Format)</a:t>
            </a:r>
          </a:p>
        </p:txBody>
      </p:sp>
      <p:pic>
        <p:nvPicPr>
          <p:cNvPr id="51202" name="Picture 2" descr="C:\Users\asdf\Documents\Ddrive\DSP1st2eLectures\ReleaseLectures2016\Figure3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457" y="1588424"/>
            <a:ext cx="6302743" cy="5040976"/>
          </a:xfrm>
          <a:prstGeom prst="rect">
            <a:avLst/>
          </a:prstGeom>
          <a:noFill/>
        </p:spPr>
      </p:pic>
      <p:sp>
        <p:nvSpPr>
          <p:cNvPr id="33800" name="Text Box 1029"/>
          <p:cNvSpPr txBox="1">
            <a:spLocks noChangeArrowheads="1"/>
          </p:cNvSpPr>
          <p:nvPr/>
        </p:nvSpPr>
        <p:spPr bwMode="auto">
          <a:xfrm>
            <a:off x="6624638" y="1828800"/>
            <a:ext cx="1071562" cy="51911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charset="0"/>
              </a:rPr>
              <a:t>0.5A</a:t>
            </a:r>
            <a:r>
              <a:rPr lang="en-US" sz="2800" b="1" baseline="-25000" dirty="0">
                <a:solidFill>
                  <a:schemeClr val="accent1"/>
                </a:solidFill>
                <a:latin typeface="Arial" charset="0"/>
              </a:rPr>
              <a:t>k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799" name="Text Box 1028"/>
          <p:cNvSpPr txBox="1">
            <a:spLocks noChangeArrowheads="1"/>
          </p:cNvSpPr>
          <p:nvPr/>
        </p:nvSpPr>
        <p:spPr bwMode="auto">
          <a:xfrm>
            <a:off x="7010400" y="4191000"/>
            <a:ext cx="658812" cy="7016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 err="1">
                <a:solidFill>
                  <a:schemeClr val="accent1"/>
                </a:solidFill>
                <a:latin typeface="Symbol" charset="2"/>
              </a:rPr>
              <a:t>f</a:t>
            </a:r>
            <a:r>
              <a:rPr lang="en-US" sz="4000" b="1" i="1" baseline="-25000" dirty="0" err="1">
                <a:solidFill>
                  <a:schemeClr val="accent1"/>
                </a:solidFill>
                <a:latin typeface="Arial" charset="0"/>
              </a:rPr>
              <a:t>k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43B2F1-DAC4-41EB-B50E-F4B5A9055F6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Vowel Waveform</a:t>
            </a:r>
            <a:br>
              <a:rPr lang="en-US" smtClean="0"/>
            </a:br>
            <a:r>
              <a:rPr lang="en-US" smtClean="0"/>
              <a:t>  (sum of all 5 components)</a:t>
            </a:r>
          </a:p>
        </p:txBody>
      </p:sp>
      <p:pic>
        <p:nvPicPr>
          <p:cNvPr id="34822" name="Picture 4" descr="&#10;vowel-wfm.gif     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7213"/>
            <a:ext cx="86868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7">
            <a:hlinkClick r:id="" action="ppaction://noaction" highlightClick="1">
              <a:snd r:embed="rId3" name="vowel-all.wav"/>
            </a:hlinkClick>
          </p:cNvPr>
          <p:cNvSpPr>
            <a:spLocks noChangeArrowheads="1"/>
          </p:cNvSpPr>
          <p:nvPr/>
        </p:nvSpPr>
        <p:spPr bwMode="auto">
          <a:xfrm>
            <a:off x="5486400" y="152400"/>
            <a:ext cx="5334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6"/>
          <p:cNvSpPr>
            <a:spLocks noChangeShapeType="1"/>
          </p:cNvSpPr>
          <p:nvPr/>
        </p:nvSpPr>
        <p:spPr bwMode="auto">
          <a:xfrm>
            <a:off x="2352675" y="1641475"/>
            <a:ext cx="9525" cy="3844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>
            <a:off x="4267200" y="1641475"/>
            <a:ext cx="0" cy="3844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8"/>
          <p:cNvSpPr>
            <a:spLocks noChangeShapeType="1"/>
          </p:cNvSpPr>
          <p:nvPr/>
        </p:nvSpPr>
        <p:spPr bwMode="auto">
          <a:xfrm flipH="1">
            <a:off x="2330450" y="1920875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9"/>
          <p:cNvSpPr>
            <a:spLocks noChangeShapeType="1"/>
          </p:cNvSpPr>
          <p:nvPr/>
        </p:nvSpPr>
        <p:spPr bwMode="auto">
          <a:xfrm>
            <a:off x="3817938" y="1931988"/>
            <a:ext cx="43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44763" y="1600200"/>
            <a:ext cx="1577975" cy="641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</a:rPr>
              <a:t>One epoch or one period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1905000"/>
            <a:ext cx="685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943600"/>
            <a:ext cx="73914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period is 10 ms, which equals 1/f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981200"/>
            <a:ext cx="53340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2</a:t>
            </a:r>
          </a:p>
          <a:p>
            <a:endParaRPr lang="en-US" dirty="0" smtClean="0"/>
          </a:p>
          <a:p>
            <a:r>
              <a:rPr lang="en-US" dirty="0" smtClean="0"/>
              <a:t> 1</a:t>
            </a:r>
          </a:p>
          <a:p>
            <a:endParaRPr lang="en-US" dirty="0" smtClean="0"/>
          </a:p>
          <a:p>
            <a:r>
              <a:rPr lang="en-US" dirty="0" smtClean="0"/>
              <a:t> 0</a:t>
            </a:r>
          </a:p>
          <a:p>
            <a:endParaRPr lang="en-US" dirty="0" smtClean="0"/>
          </a:p>
          <a:p>
            <a:r>
              <a:rPr lang="en-US" dirty="0" smtClean="0"/>
              <a:t>-1</a:t>
            </a:r>
          </a:p>
          <a:p>
            <a:endParaRPr lang="en-US" dirty="0" smtClean="0"/>
          </a:p>
          <a:p>
            <a:r>
              <a:rPr lang="en-US" dirty="0" smtClean="0"/>
              <a:t>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VODER by Dudley</a:t>
            </a:r>
          </a:p>
        </p:txBody>
      </p:sp>
      <p:pic>
        <p:nvPicPr>
          <p:cNvPr id="35843" name="Picture 3" descr="fig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3088" y="1514475"/>
            <a:ext cx="4381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voderp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8" y="1654175"/>
            <a:ext cx="350202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7" name="vode2267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voderaudio.wav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838200" y="5791200"/>
            <a:ext cx="431800" cy="354013"/>
          </a:xfrm>
        </p:spPr>
      </p:pic>
      <p:pic>
        <p:nvPicPr>
          <p:cNvPr id="330758" name="1.2 226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.2 sololiqy from hamlet--to be or not to be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025" y="580548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9" name="1.4 2267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1.4 daisy-daisy with computer accompaniment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7275" y="5795963"/>
            <a:ext cx="4143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69938" y="6248400"/>
            <a:ext cx="19558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570413" y="5341938"/>
            <a:ext cx="3657600" cy="744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962775" y="5132388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Resonance controls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937125" y="5529263"/>
            <a:ext cx="149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Stops &amp; plosives</a:t>
            </a: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5791200" y="3267075"/>
            <a:ext cx="1084263" cy="2209800"/>
          </a:xfrm>
          <a:custGeom>
            <a:avLst/>
            <a:gdLst>
              <a:gd name="T0" fmla="*/ 0 w 683"/>
              <a:gd name="T1" fmla="*/ 2147483647 h 1349"/>
              <a:gd name="T2" fmla="*/ 2147483647 w 683"/>
              <a:gd name="T3" fmla="*/ 2147483647 h 1349"/>
              <a:gd name="T4" fmla="*/ 2147483647 w 683"/>
              <a:gd name="T5" fmla="*/ 2147483647 h 1349"/>
              <a:gd name="T6" fmla="*/ 2147483647 w 683"/>
              <a:gd name="T7" fmla="*/ 2147483647 h 1349"/>
              <a:gd name="T8" fmla="*/ 2147483647 w 683"/>
              <a:gd name="T9" fmla="*/ 0 h 1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3"/>
              <a:gd name="T16" fmla="*/ 0 h 1349"/>
              <a:gd name="T17" fmla="*/ 683 w 683"/>
              <a:gd name="T18" fmla="*/ 1349 h 1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3" h="1349">
                <a:moveTo>
                  <a:pt x="0" y="1349"/>
                </a:moveTo>
                <a:cubicBezTo>
                  <a:pt x="46" y="1274"/>
                  <a:pt x="93" y="1200"/>
                  <a:pt x="139" y="1093"/>
                </a:cubicBezTo>
                <a:cubicBezTo>
                  <a:pt x="185" y="986"/>
                  <a:pt x="215" y="805"/>
                  <a:pt x="278" y="704"/>
                </a:cubicBezTo>
                <a:cubicBezTo>
                  <a:pt x="341" y="603"/>
                  <a:pt x="451" y="602"/>
                  <a:pt x="518" y="485"/>
                </a:cubicBezTo>
                <a:cubicBezTo>
                  <a:pt x="585" y="368"/>
                  <a:pt x="634" y="184"/>
                  <a:pt x="683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7551738" y="3046413"/>
            <a:ext cx="119062" cy="199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7594600" y="3071813"/>
            <a:ext cx="93663" cy="7540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 flipV="1">
            <a:off x="7315200" y="3044825"/>
            <a:ext cx="279400" cy="6873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56" name="Rectangle 4"/>
          <p:cNvSpPr>
            <a:spLocks noChangeArrowheads="1"/>
          </p:cNvSpPr>
          <p:nvPr/>
        </p:nvSpPr>
        <p:spPr bwMode="auto">
          <a:xfrm>
            <a:off x="4699000" y="5929313"/>
            <a:ext cx="3286125" cy="41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Aug 2016</a:t>
            </a:r>
            <a:endParaRPr lang="en-US" altLang="en-US" smtClean="0"/>
          </a:p>
        </p:txBody>
      </p:sp>
      <p:sp>
        <p:nvSpPr>
          <p:cNvPr id="358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smtClean="0"/>
          </a:p>
        </p:txBody>
      </p:sp>
      <p:sp>
        <p:nvSpPr>
          <p:cNvPr id="358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5CFE9-F86D-4C50-9CA5-E2B771F51ED0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0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2" fill="hold"/>
                                        <p:tgtEl>
                                          <p:spTgt spid="3307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075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0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28" fill="hold"/>
                                        <p:tgtEl>
                                          <p:spTgt spid="330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5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0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667" fill="hold"/>
                                        <p:tgtEl>
                                          <p:spTgt spid="330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5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0758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075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3786F4-69E8-4179-96A3-DF5D3EDAF3A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of VOWEL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 lvl="1"/>
            <a:r>
              <a:rPr lang="en-US" smtClean="0"/>
              <a:t>Note: Spectrum has 0.5X</a:t>
            </a:r>
            <a:r>
              <a:rPr lang="en-US" baseline="-25000" smtClean="0"/>
              <a:t>k </a:t>
            </a:r>
            <a:r>
              <a:rPr lang="en-US" smtClean="0"/>
              <a:t>(except X</a:t>
            </a:r>
            <a:r>
              <a:rPr lang="en-US" baseline="-25000" smtClean="0"/>
              <a:t>DC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Conjugates in negative frequency</a:t>
            </a:r>
          </a:p>
        </p:txBody>
      </p:sp>
      <p:pic>
        <p:nvPicPr>
          <p:cNvPr id="36871" name="Picture 4" descr="vowel-spectrum.gif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74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74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BA02C-CC74-4ED7-8B92-FD4F16D2237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74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GENERAL FORM</a:t>
            </a:r>
          </a:p>
        </p:txBody>
      </p:sp>
      <p:graphicFrame>
        <p:nvGraphicFramePr>
          <p:cNvPr id="78857" name="Object 2057"/>
          <p:cNvGraphicFramePr>
            <a:graphicFrameLocks noChangeAspect="1"/>
          </p:cNvGraphicFramePr>
          <p:nvPr/>
        </p:nvGraphicFramePr>
        <p:xfrm>
          <a:off x="519113" y="4337050"/>
          <a:ext cx="2770187" cy="655638"/>
        </p:xfrm>
        <a:graphic>
          <a:graphicData uri="http://schemas.openxmlformats.org/presentationml/2006/ole">
            <p:oleObj spid="_x0000_s17410" name="Equation" r:id="rId3" imgW="1015920" imgH="241200" progId="Equation.3">
              <p:embed/>
            </p:oleObj>
          </a:graphicData>
        </a:graphic>
      </p:graphicFrame>
      <p:graphicFrame>
        <p:nvGraphicFramePr>
          <p:cNvPr id="78858" name="Object 2058"/>
          <p:cNvGraphicFramePr>
            <a:graphicFrameLocks noChangeAspect="1"/>
          </p:cNvGraphicFramePr>
          <p:nvPr/>
        </p:nvGraphicFramePr>
        <p:xfrm>
          <a:off x="6323013" y="3595688"/>
          <a:ext cx="2633662" cy="1316037"/>
        </p:xfrm>
        <a:graphic>
          <a:graphicData uri="http://schemas.openxmlformats.org/presentationml/2006/ole">
            <p:oleObj spid="_x0000_s17411" name="Equation" r:id="rId4" imgW="965160" imgH="482400" progId="Equation.3">
              <p:embed/>
            </p:oleObj>
          </a:graphicData>
        </a:graphic>
      </p:graphicFrame>
      <p:graphicFrame>
        <p:nvGraphicFramePr>
          <p:cNvPr id="78859" name="Object 2059"/>
          <p:cNvGraphicFramePr>
            <a:graphicFrameLocks noChangeAspect="1"/>
          </p:cNvGraphicFramePr>
          <p:nvPr/>
        </p:nvGraphicFramePr>
        <p:xfrm>
          <a:off x="658813" y="3021013"/>
          <a:ext cx="5160962" cy="1176337"/>
        </p:xfrm>
        <a:graphic>
          <a:graphicData uri="http://schemas.openxmlformats.org/presentationml/2006/ole">
            <p:oleObj spid="_x0000_s17412" name="Equation" r:id="rId5" imgW="1892300" imgH="431800" progId="Equation.3">
              <p:embed/>
            </p:oleObj>
          </a:graphicData>
        </a:graphic>
      </p:graphicFrame>
      <p:graphicFrame>
        <p:nvGraphicFramePr>
          <p:cNvPr id="78860" name="Object 2060"/>
          <p:cNvGraphicFramePr>
            <a:graphicFrameLocks noChangeAspect="1"/>
          </p:cNvGraphicFramePr>
          <p:nvPr/>
        </p:nvGraphicFramePr>
        <p:xfrm>
          <a:off x="1108075" y="5173663"/>
          <a:ext cx="6754813" cy="1176337"/>
        </p:xfrm>
        <a:graphic>
          <a:graphicData uri="http://schemas.openxmlformats.org/presentationml/2006/ole">
            <p:oleObj spid="_x0000_s17413" name="Equation" r:id="rId6" imgW="2476500" imgH="431800" progId="Equation.3">
              <p:embed/>
            </p:oleObj>
          </a:graphicData>
        </a:graphic>
      </p:graphicFrame>
      <p:graphicFrame>
        <p:nvGraphicFramePr>
          <p:cNvPr id="78861" name="Object 2061"/>
          <p:cNvGraphicFramePr>
            <a:graphicFrameLocks noChangeAspect="1"/>
          </p:cNvGraphicFramePr>
          <p:nvPr/>
        </p:nvGraphicFramePr>
        <p:xfrm>
          <a:off x="849313" y="1668463"/>
          <a:ext cx="5505450" cy="1176337"/>
        </p:xfrm>
        <a:graphic>
          <a:graphicData uri="http://schemas.openxmlformats.org/presentationml/2006/ole">
            <p:oleObj spid="_x0000_s17414" name="Equation" r:id="rId7" imgW="20193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84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84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FB1E-3EC3-4AEC-8D40-AB1200C94D6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GRAPHICAL SPECTRUM</a:t>
            </a:r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69088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AMPLITUDE, PHASE &amp; FREQUENCY are shown</a:t>
            </a:r>
          </a:p>
        </p:txBody>
      </p:sp>
      <p:grpSp>
        <p:nvGrpSpPr>
          <p:cNvPr id="18442" name="Group 5"/>
          <p:cNvGrpSpPr>
            <a:grpSpLocks/>
          </p:cNvGrpSpPr>
          <p:nvPr/>
        </p:nvGrpSpPr>
        <p:grpSpPr bwMode="auto">
          <a:xfrm>
            <a:off x="914400" y="3121025"/>
            <a:ext cx="7620000" cy="2593975"/>
            <a:chOff x="576" y="1870"/>
            <a:chExt cx="4800" cy="1634"/>
          </a:xfrm>
        </p:grpSpPr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>
              <a:off x="576" y="3204"/>
              <a:ext cx="465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7"/>
            <p:cNvSpPr>
              <a:spLocks noChangeShapeType="1"/>
            </p:cNvSpPr>
            <p:nvPr/>
          </p:nvSpPr>
          <p:spPr bwMode="auto">
            <a:xfrm>
              <a:off x="2688" y="1870"/>
              <a:ext cx="0" cy="133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427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Text Box 9"/>
            <p:cNvSpPr txBox="1">
              <a:spLocks noChangeArrowheads="1"/>
            </p:cNvSpPr>
            <p:nvPr/>
          </p:nvSpPr>
          <p:spPr bwMode="auto">
            <a:xfrm>
              <a:off x="5128" y="3156"/>
              <a:ext cx="24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Symbol" charset="2"/>
                </a:rPr>
                <a:t>w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8450" name="Text Box 10"/>
            <p:cNvSpPr txBox="1">
              <a:spLocks noChangeArrowheads="1"/>
            </p:cNvSpPr>
            <p:nvPr/>
          </p:nvSpPr>
          <p:spPr bwMode="auto">
            <a:xfrm>
              <a:off x="4176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7</a:t>
              </a:r>
            </a:p>
          </p:txBody>
        </p:sp>
        <p:sp>
          <p:nvSpPr>
            <p:cNvPr id="18451" name="Text Box 11"/>
            <p:cNvSpPr txBox="1">
              <a:spLocks noChangeArrowheads="1"/>
            </p:cNvSpPr>
            <p:nvPr/>
          </p:nvSpPr>
          <p:spPr bwMode="auto">
            <a:xfrm>
              <a:off x="960" y="320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-7</a:t>
              </a:r>
            </a:p>
          </p:txBody>
        </p:sp>
        <p:sp>
          <p:nvSpPr>
            <p:cNvPr id="18452" name="Text Box 12"/>
            <p:cNvSpPr txBox="1">
              <a:spLocks noChangeArrowheads="1"/>
            </p:cNvSpPr>
            <p:nvPr/>
          </p:nvSpPr>
          <p:spPr bwMode="auto">
            <a:xfrm>
              <a:off x="2592" y="32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Arial" charset="0"/>
                </a:rPr>
                <a:t>0</a:t>
              </a:r>
            </a:p>
          </p:txBody>
        </p:sp>
        <p:sp>
          <p:nvSpPr>
            <p:cNvPr id="18453" name="Line 13"/>
            <p:cNvSpPr>
              <a:spLocks noChangeShapeType="1"/>
            </p:cNvSpPr>
            <p:nvPr/>
          </p:nvSpPr>
          <p:spPr bwMode="auto">
            <a:xfrm flipV="1">
              <a:off x="1152" y="2446"/>
              <a:ext cx="0" cy="75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15913" y="1644650"/>
          <a:ext cx="8588375" cy="1174750"/>
        </p:xfrm>
        <a:graphic>
          <a:graphicData uri="http://schemas.openxmlformats.org/presentationml/2006/ole">
            <p:oleObj spid="_x0000_s18434" name="Equation" r:id="rId3" imgW="3759120" imgH="469800" progId="Equation.3">
              <p:embed/>
            </p:oleObj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1092200" y="3430588"/>
          <a:ext cx="1579563" cy="814387"/>
        </p:xfrm>
        <a:graphic>
          <a:graphicData uri="http://schemas.openxmlformats.org/presentationml/2006/ole">
            <p:oleObj spid="_x0000_s18435" name="Equation" r:id="rId4" imgW="393480" imgH="203040" progId="Equation.3">
              <p:embed/>
            </p:oleObj>
          </a:graphicData>
        </a:graphic>
      </p:graphicFrame>
      <p:grpSp>
        <p:nvGrpSpPr>
          <p:cNvPr id="18443" name="Group 16"/>
          <p:cNvGrpSpPr>
            <a:grpSpLocks/>
          </p:cNvGrpSpPr>
          <p:nvPr/>
        </p:nvGrpSpPr>
        <p:grpSpPr bwMode="auto">
          <a:xfrm>
            <a:off x="3200400" y="2590800"/>
            <a:ext cx="4338638" cy="1624013"/>
            <a:chOff x="2129" y="1475"/>
            <a:chExt cx="2733" cy="1023"/>
          </a:xfrm>
        </p:grpSpPr>
        <p:sp>
          <p:nvSpPr>
            <p:cNvPr id="18445" name="Line 17"/>
            <p:cNvSpPr>
              <a:spLocks noChangeShapeType="1"/>
            </p:cNvSpPr>
            <p:nvPr/>
          </p:nvSpPr>
          <p:spPr bwMode="auto">
            <a:xfrm>
              <a:off x="2129" y="1475"/>
              <a:ext cx="20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6" name="Object 7"/>
            <p:cNvGraphicFramePr>
              <a:graphicFrameLocks noChangeAspect="1"/>
            </p:cNvGraphicFramePr>
            <p:nvPr/>
          </p:nvGraphicFramePr>
          <p:xfrm>
            <a:off x="3995" y="1984"/>
            <a:ext cx="867" cy="514"/>
          </p:xfrm>
          <a:graphic>
            <a:graphicData uri="http://schemas.openxmlformats.org/presentationml/2006/ole">
              <p:oleObj spid="_x0000_s18436" name="Equation" r:id="rId5" imgW="342720" imgH="203040" progId="Equation.3">
                <p:embed/>
              </p:oleObj>
            </a:graphicData>
          </a:graphic>
        </p:graphicFrame>
      </p:grp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7351713" y="4413250"/>
            <a:ext cx="1577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Freq. in rad/s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Phasor cancellation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3390900"/>
            <a:ext cx="8001000" cy="1714500"/>
          </a:xfrm>
        </p:spPr>
        <p:txBody>
          <a:bodyPr/>
          <a:lstStyle/>
          <a:p>
            <a:r>
              <a:rPr lang="en-US" smtClean="0"/>
              <a:t>Interpretation: cosine is sum of two vectors rotating in opposite directions at same speed</a:t>
            </a:r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FBB590-43C7-4DC7-A09B-8A6BCF7254EE}" type="slidenum">
              <a:rPr lang="en-US" smtClean="0"/>
              <a:pPr/>
              <a:t>36</a:t>
            </a:fld>
            <a:endParaRPr lang="en-US" smtClean="0"/>
          </a:p>
        </p:txBody>
      </p:sp>
      <p:graphicFrame>
        <p:nvGraphicFramePr>
          <p:cNvPr id="105472" name="Object 1024"/>
          <p:cNvGraphicFramePr>
            <a:graphicFrameLocks noChangeAspect="1"/>
          </p:cNvGraphicFramePr>
          <p:nvPr/>
        </p:nvGraphicFramePr>
        <p:xfrm>
          <a:off x="1219200" y="1828800"/>
          <a:ext cx="6934200" cy="1235075"/>
        </p:xfrm>
        <a:graphic>
          <a:graphicData uri="http://schemas.openxmlformats.org/presentationml/2006/ole">
            <p:oleObj spid="_x0000_s19458" name="Equation" r:id="rId3" imgW="1638000" imgH="291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6DC367-EF2C-415C-B9D1-C50E9184127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Sinusoids with </a:t>
            </a:r>
            <a:r>
              <a:rPr lang="en-US" smtClean="0">
                <a:solidFill>
                  <a:schemeClr val="accent1"/>
                </a:solidFill>
              </a:rPr>
              <a:t>DIFFERENT</a:t>
            </a:r>
            <a:r>
              <a:rPr lang="en-US" smtClean="0"/>
              <a:t> Frequencies</a:t>
            </a:r>
          </a:p>
          <a:p>
            <a:pPr lvl="1">
              <a:defRPr/>
            </a:pPr>
            <a:r>
              <a:rPr lang="en-US" smtClean="0"/>
              <a:t>SYNTHESIZE by Adding Sinusoids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lnSpc>
                <a:spcPct val="120000"/>
              </a:lnSpc>
              <a:defRPr/>
            </a:pPr>
            <a:r>
              <a:rPr lang="en-US" smtClean="0">
                <a:solidFill>
                  <a:schemeClr val="accent1"/>
                </a:solidFill>
              </a:rPr>
              <a:t>SPECTRUM</a:t>
            </a:r>
            <a:r>
              <a:rPr lang="en-US" smtClean="0"/>
              <a:t> Representation</a:t>
            </a:r>
          </a:p>
          <a:p>
            <a:pPr lvl="1">
              <a:defRPr/>
            </a:pPr>
            <a:r>
              <a:rPr lang="en-US" smtClean="0">
                <a:solidFill>
                  <a:schemeClr val="accent1"/>
                </a:solidFill>
              </a:rPr>
              <a:t>Graphical</a:t>
            </a:r>
            <a:r>
              <a:rPr lang="en-US" smtClean="0"/>
              <a:t> Form shows </a:t>
            </a:r>
            <a:r>
              <a:rPr lang="en-US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</a:t>
            </a:r>
            <a:r>
              <a:rPr lang="en-US" smtClean="0"/>
              <a:t> Freqs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019800" y="41910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327150" y="2976563"/>
          <a:ext cx="6796088" cy="1844675"/>
        </p:xfrm>
        <a:graphic>
          <a:graphicData uri="http://schemas.openxmlformats.org/presentationml/2006/ole">
            <p:oleObj spid="_x0000_s1026" name="Equation" r:id="rId4" imgW="17776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0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AB5DF-D7E3-428A-9BC3-7DD91A98737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DIAGRAM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dirty="0" smtClean="0"/>
              <a:t>Want to visualize relationship between frequencies, amplitudes and phases</a:t>
            </a:r>
          </a:p>
          <a:p>
            <a:r>
              <a:rPr lang="en-US" sz="2800" dirty="0" smtClean="0"/>
              <a:t>Plot Complex Amplitude vs. Frequency</a:t>
            </a:r>
            <a:endParaRPr lang="en-US" sz="3600" baseline="14000" dirty="0" smtClean="0"/>
          </a:p>
        </p:txBody>
      </p:sp>
      <p:grpSp>
        <p:nvGrpSpPr>
          <p:cNvPr id="2060" name="Group 30"/>
          <p:cNvGrpSpPr>
            <a:grpSpLocks/>
          </p:cNvGrpSpPr>
          <p:nvPr/>
        </p:nvGrpSpPr>
        <p:grpSpPr bwMode="auto">
          <a:xfrm>
            <a:off x="457200" y="5508625"/>
            <a:ext cx="6780213" cy="396875"/>
            <a:chOff x="288" y="3171"/>
            <a:chExt cx="4271" cy="250"/>
          </a:xfrm>
        </p:grpSpPr>
        <p:sp>
          <p:nvSpPr>
            <p:cNvPr id="2078" name="Text Box 16"/>
            <p:cNvSpPr txBox="1">
              <a:spLocks noChangeArrowheads="1"/>
            </p:cNvSpPr>
            <p:nvPr/>
          </p:nvSpPr>
          <p:spPr bwMode="auto">
            <a:xfrm>
              <a:off x="2335" y="317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0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079" name="Text Box 17"/>
            <p:cNvSpPr txBox="1">
              <a:spLocks noChangeArrowheads="1"/>
            </p:cNvSpPr>
            <p:nvPr/>
          </p:nvSpPr>
          <p:spPr bwMode="auto">
            <a:xfrm>
              <a:off x="3024" y="3171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100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080" name="Text Box 18"/>
            <p:cNvSpPr txBox="1">
              <a:spLocks noChangeArrowheads="1"/>
            </p:cNvSpPr>
            <p:nvPr/>
          </p:nvSpPr>
          <p:spPr bwMode="auto">
            <a:xfrm>
              <a:off x="4176" y="3171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250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081" name="Text Box 19"/>
            <p:cNvSpPr txBox="1">
              <a:spLocks noChangeArrowheads="1"/>
            </p:cNvSpPr>
            <p:nvPr/>
          </p:nvSpPr>
          <p:spPr bwMode="auto">
            <a:xfrm>
              <a:off x="1488" y="3171"/>
              <a:ext cx="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–100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082" name="Text Box 20"/>
            <p:cNvSpPr txBox="1">
              <a:spLocks noChangeArrowheads="1"/>
            </p:cNvSpPr>
            <p:nvPr/>
          </p:nvSpPr>
          <p:spPr bwMode="auto">
            <a:xfrm>
              <a:off x="288" y="3171"/>
              <a:ext cx="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–250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2061" name="Text Box 21"/>
          <p:cNvSpPr txBox="1">
            <a:spLocks noChangeArrowheads="1"/>
          </p:cNvSpPr>
          <p:nvPr/>
        </p:nvSpPr>
        <p:spPr bwMode="auto">
          <a:xfrm>
            <a:off x="7772400" y="5661025"/>
            <a:ext cx="1150938" cy="4349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f (in Hz)</a:t>
            </a:r>
            <a:endParaRPr lang="en-US" b="1">
              <a:latin typeface="Arial" charset="0"/>
            </a:endParaRPr>
          </a:p>
        </p:txBody>
      </p:sp>
      <p:grpSp>
        <p:nvGrpSpPr>
          <p:cNvPr id="2062" name="Group 15"/>
          <p:cNvGrpSpPr>
            <a:grpSpLocks/>
          </p:cNvGrpSpPr>
          <p:nvPr/>
        </p:nvGrpSpPr>
        <p:grpSpPr bwMode="auto">
          <a:xfrm>
            <a:off x="228600" y="3827463"/>
            <a:ext cx="8382000" cy="1676400"/>
            <a:chOff x="144" y="2016"/>
            <a:chExt cx="5280" cy="1056"/>
          </a:xfrm>
        </p:grpSpPr>
        <p:sp>
          <p:nvSpPr>
            <p:cNvPr id="2072" name="Line 9"/>
            <p:cNvSpPr>
              <a:spLocks noChangeShapeType="1"/>
            </p:cNvSpPr>
            <p:nvPr/>
          </p:nvSpPr>
          <p:spPr bwMode="auto">
            <a:xfrm flipV="1">
              <a:off x="2448" y="2016"/>
              <a:ext cx="0" cy="105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Line 8"/>
            <p:cNvSpPr>
              <a:spLocks noChangeShapeType="1"/>
            </p:cNvSpPr>
            <p:nvPr/>
          </p:nvSpPr>
          <p:spPr bwMode="auto">
            <a:xfrm>
              <a:off x="144" y="3072"/>
              <a:ext cx="52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10"/>
            <p:cNvSpPr>
              <a:spLocks noChangeShapeType="1"/>
            </p:cNvSpPr>
            <p:nvPr/>
          </p:nvSpPr>
          <p:spPr bwMode="auto">
            <a:xfrm flipV="1">
              <a:off x="3216" y="2352"/>
              <a:ext cx="0" cy="7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11"/>
            <p:cNvSpPr>
              <a:spLocks noChangeShapeType="1"/>
            </p:cNvSpPr>
            <p:nvPr/>
          </p:nvSpPr>
          <p:spPr bwMode="auto">
            <a:xfrm flipV="1">
              <a:off x="1728" y="2352"/>
              <a:ext cx="0" cy="7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12"/>
            <p:cNvSpPr>
              <a:spLocks noChangeShapeType="1"/>
            </p:cNvSpPr>
            <p:nvPr/>
          </p:nvSpPr>
          <p:spPr bwMode="auto">
            <a:xfrm flipV="1">
              <a:off x="4368" y="2640"/>
              <a:ext cx="0" cy="4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Line 13"/>
            <p:cNvSpPr>
              <a:spLocks noChangeShapeType="1"/>
            </p:cNvSpPr>
            <p:nvPr/>
          </p:nvSpPr>
          <p:spPr bwMode="auto">
            <a:xfrm flipV="1">
              <a:off x="528" y="2640"/>
              <a:ext cx="0" cy="4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3" name="Group 37"/>
          <p:cNvGrpSpPr>
            <a:grpSpLocks/>
          </p:cNvGrpSpPr>
          <p:nvPr/>
        </p:nvGrpSpPr>
        <p:grpSpPr bwMode="auto">
          <a:xfrm>
            <a:off x="2179638" y="3751263"/>
            <a:ext cx="3992562" cy="685800"/>
            <a:chOff x="1373" y="2064"/>
            <a:chExt cx="2515" cy="432"/>
          </a:xfrm>
        </p:grpSpPr>
        <p:graphicFrame>
          <p:nvGraphicFramePr>
            <p:cNvPr id="2053" name="Object 31"/>
            <p:cNvGraphicFramePr>
              <a:graphicFrameLocks noChangeAspect="1"/>
            </p:cNvGraphicFramePr>
            <p:nvPr/>
          </p:nvGraphicFramePr>
          <p:xfrm>
            <a:off x="1373" y="2067"/>
            <a:ext cx="835" cy="429"/>
          </p:xfrm>
          <a:graphic>
            <a:graphicData uri="http://schemas.openxmlformats.org/presentationml/2006/ole">
              <p:oleObj spid="_x0000_s2053" name="Equation" r:id="rId3" imgW="444240" imgH="228600" progId="Equation.3">
                <p:embed/>
              </p:oleObj>
            </a:graphicData>
          </a:graphic>
        </p:graphicFrame>
        <p:graphicFrame>
          <p:nvGraphicFramePr>
            <p:cNvPr id="2054" name="Object 32"/>
            <p:cNvGraphicFramePr>
              <a:graphicFrameLocks noChangeAspect="1"/>
            </p:cNvGraphicFramePr>
            <p:nvPr/>
          </p:nvGraphicFramePr>
          <p:xfrm>
            <a:off x="2910" y="2064"/>
            <a:ext cx="978" cy="429"/>
          </p:xfrm>
          <a:graphic>
            <a:graphicData uri="http://schemas.openxmlformats.org/presentationml/2006/ole">
              <p:oleObj spid="_x0000_s2054" name="Equation" r:id="rId4" imgW="520560" imgH="228600" progId="Equation.3">
                <p:embed/>
              </p:oleObj>
            </a:graphicData>
          </a:graphic>
        </p:graphicFrame>
      </p:grpSp>
      <p:grpSp>
        <p:nvGrpSpPr>
          <p:cNvPr id="2064" name="Group 36"/>
          <p:cNvGrpSpPr>
            <a:grpSpLocks/>
          </p:cNvGrpSpPr>
          <p:nvPr/>
        </p:nvGrpSpPr>
        <p:grpSpPr bwMode="auto">
          <a:xfrm>
            <a:off x="304800" y="4208463"/>
            <a:ext cx="7459663" cy="681037"/>
            <a:chOff x="192" y="2352"/>
            <a:chExt cx="4699" cy="429"/>
          </a:xfrm>
        </p:grpSpPr>
        <p:graphicFrame>
          <p:nvGraphicFramePr>
            <p:cNvPr id="2051" name="Object 33"/>
            <p:cNvGraphicFramePr>
              <a:graphicFrameLocks noChangeAspect="1"/>
            </p:cNvGraphicFramePr>
            <p:nvPr/>
          </p:nvGraphicFramePr>
          <p:xfrm>
            <a:off x="192" y="2352"/>
            <a:ext cx="978" cy="429"/>
          </p:xfrm>
          <a:graphic>
            <a:graphicData uri="http://schemas.openxmlformats.org/presentationml/2006/ole">
              <p:oleObj spid="_x0000_s2051" name="Equation" r:id="rId5" imgW="520560" imgH="228600" progId="Equation.3">
                <p:embed/>
              </p:oleObj>
            </a:graphicData>
          </a:graphic>
        </p:graphicFrame>
        <p:graphicFrame>
          <p:nvGraphicFramePr>
            <p:cNvPr id="2052" name="Object 34"/>
            <p:cNvGraphicFramePr>
              <a:graphicFrameLocks noChangeAspect="1"/>
            </p:cNvGraphicFramePr>
            <p:nvPr/>
          </p:nvGraphicFramePr>
          <p:xfrm>
            <a:off x="4032" y="2352"/>
            <a:ext cx="859" cy="429"/>
          </p:xfrm>
          <a:graphic>
            <a:graphicData uri="http://schemas.openxmlformats.org/presentationml/2006/ole">
              <p:oleObj spid="_x0000_s2052" name="Equation" r:id="rId6" imgW="457200" imgH="228600" progId="Equation.3">
                <p:embed/>
              </p:oleObj>
            </a:graphicData>
          </a:graphic>
        </p:graphicFrame>
      </p:grpSp>
      <p:graphicFrame>
        <p:nvGraphicFramePr>
          <p:cNvPr id="58403" name="Object 35"/>
          <p:cNvGraphicFramePr>
            <a:graphicFrameLocks noChangeAspect="1"/>
          </p:cNvGraphicFramePr>
          <p:nvPr/>
        </p:nvGraphicFramePr>
        <p:xfrm>
          <a:off x="3622675" y="3373438"/>
          <a:ext cx="568325" cy="530225"/>
        </p:xfrm>
        <a:graphic>
          <a:graphicData uri="http://schemas.openxmlformats.org/presentationml/2006/ole">
            <p:oleObj spid="_x0000_s2050" name="Equation" r:id="rId7" imgW="190440" imgH="177480" progId="Equation.3">
              <p:embed/>
            </p:oleObj>
          </a:graphicData>
        </a:graphic>
      </p:graphicFrame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419600" y="3200400"/>
            <a:ext cx="4075113" cy="1219200"/>
            <a:chOff x="2784" y="1728"/>
            <a:chExt cx="2567" cy="768"/>
          </a:xfrm>
        </p:grpSpPr>
        <p:sp>
          <p:nvSpPr>
            <p:cNvPr id="2069" name="Oval 25"/>
            <p:cNvSpPr>
              <a:spLocks noChangeArrowheads="1"/>
            </p:cNvSpPr>
            <p:nvPr/>
          </p:nvSpPr>
          <p:spPr bwMode="auto">
            <a:xfrm>
              <a:off x="2784" y="2064"/>
              <a:ext cx="1248" cy="4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Text Box 26"/>
            <p:cNvSpPr txBox="1">
              <a:spLocks noChangeArrowheads="1"/>
            </p:cNvSpPr>
            <p:nvPr/>
          </p:nvSpPr>
          <p:spPr bwMode="auto">
            <a:xfrm>
              <a:off x="3696" y="1728"/>
              <a:ext cx="16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Complex amplitude</a:t>
              </a:r>
            </a:p>
          </p:txBody>
        </p:sp>
        <p:sp>
          <p:nvSpPr>
            <p:cNvPr id="2071" name="Freeform 27"/>
            <p:cNvSpPr>
              <a:spLocks/>
            </p:cNvSpPr>
            <p:nvPr/>
          </p:nvSpPr>
          <p:spPr bwMode="auto">
            <a:xfrm>
              <a:off x="3360" y="1912"/>
              <a:ext cx="336" cy="152"/>
            </a:xfrm>
            <a:custGeom>
              <a:avLst/>
              <a:gdLst>
                <a:gd name="T0" fmla="*/ 336 w 336"/>
                <a:gd name="T1" fmla="*/ 8 h 152"/>
                <a:gd name="T2" fmla="*/ 144 w 336"/>
                <a:gd name="T3" fmla="*/ 8 h 152"/>
                <a:gd name="T4" fmla="*/ 48 w 336"/>
                <a:gd name="T5" fmla="*/ 56 h 152"/>
                <a:gd name="T6" fmla="*/ 0 w 336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52"/>
                <a:gd name="T14" fmla="*/ 336 w 336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52">
                  <a:moveTo>
                    <a:pt x="336" y="8"/>
                  </a:moveTo>
                  <a:cubicBezTo>
                    <a:pt x="264" y="4"/>
                    <a:pt x="192" y="0"/>
                    <a:pt x="144" y="8"/>
                  </a:cubicBezTo>
                  <a:cubicBezTo>
                    <a:pt x="96" y="16"/>
                    <a:pt x="72" y="32"/>
                    <a:pt x="48" y="56"/>
                  </a:cubicBezTo>
                  <a:cubicBezTo>
                    <a:pt x="24" y="80"/>
                    <a:pt x="12" y="116"/>
                    <a:pt x="0" y="15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130300" y="4724400"/>
            <a:ext cx="1765300" cy="1524000"/>
            <a:chOff x="672" y="2832"/>
            <a:chExt cx="1112" cy="960"/>
          </a:xfrm>
        </p:grpSpPr>
        <p:sp>
          <p:nvSpPr>
            <p:cNvPr id="2067" name="Text Box 28"/>
            <p:cNvSpPr txBox="1">
              <a:spLocks noChangeArrowheads="1"/>
            </p:cNvSpPr>
            <p:nvPr/>
          </p:nvSpPr>
          <p:spPr bwMode="auto">
            <a:xfrm>
              <a:off x="672" y="3504"/>
              <a:ext cx="1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Spectral line</a:t>
              </a:r>
            </a:p>
          </p:txBody>
        </p:sp>
        <p:sp>
          <p:nvSpPr>
            <p:cNvPr id="2068" name="Freeform 29"/>
            <p:cNvSpPr>
              <a:spLocks/>
            </p:cNvSpPr>
            <p:nvPr/>
          </p:nvSpPr>
          <p:spPr bwMode="auto">
            <a:xfrm>
              <a:off x="1008" y="2832"/>
              <a:ext cx="675" cy="720"/>
            </a:xfrm>
            <a:custGeom>
              <a:avLst/>
              <a:gdLst>
                <a:gd name="T0" fmla="*/ 195 w 675"/>
                <a:gd name="T1" fmla="*/ 720 h 720"/>
                <a:gd name="T2" fmla="*/ 3 w 675"/>
                <a:gd name="T3" fmla="*/ 485 h 720"/>
                <a:gd name="T4" fmla="*/ 179 w 675"/>
                <a:gd name="T5" fmla="*/ 197 h 720"/>
                <a:gd name="T6" fmla="*/ 419 w 675"/>
                <a:gd name="T7" fmla="*/ 59 h 720"/>
                <a:gd name="T8" fmla="*/ 675 w 675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5"/>
                <a:gd name="T16" fmla="*/ 0 h 720"/>
                <a:gd name="T17" fmla="*/ 675 w 675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5" h="720">
                  <a:moveTo>
                    <a:pt x="195" y="720"/>
                  </a:moveTo>
                  <a:cubicBezTo>
                    <a:pt x="163" y="681"/>
                    <a:pt x="6" y="572"/>
                    <a:pt x="3" y="485"/>
                  </a:cubicBezTo>
                  <a:cubicBezTo>
                    <a:pt x="0" y="398"/>
                    <a:pt x="110" y="268"/>
                    <a:pt x="179" y="197"/>
                  </a:cubicBezTo>
                  <a:cubicBezTo>
                    <a:pt x="248" y="126"/>
                    <a:pt x="336" y="92"/>
                    <a:pt x="419" y="59"/>
                  </a:cubicBezTo>
                  <a:cubicBezTo>
                    <a:pt x="502" y="26"/>
                    <a:pt x="622" y="12"/>
                    <a:pt x="675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98494-4DAD-41EB-A61B-34391EF6B4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FREQ. Diagram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7239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4"/>
          <p:cNvSpPr txBox="1">
            <a:spLocks noChangeArrowheads="1"/>
          </p:cNvSpPr>
          <p:nvPr/>
        </p:nvSpPr>
        <p:spPr bwMode="auto">
          <a:xfrm rot="-5400000">
            <a:off x="-1084263" y="3817938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chemeClr val="accent1"/>
                </a:solidFill>
                <a:latin typeface="Arial" charset="0"/>
              </a:rPr>
              <a:t>Frequency is the vertical axis</a:t>
            </a:r>
            <a:endParaRPr lang="en-US" b="1">
              <a:latin typeface="Arial" charset="0"/>
            </a:endParaRP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2574925" y="5749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i="1" u="sng">
              <a:latin typeface="Arial" charset="0"/>
            </a:endParaRPr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5181600" y="5334000"/>
            <a:ext cx="335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latin typeface="Arial" charset="0"/>
              </a:rPr>
              <a:t>Time is the horizontal axis</a:t>
            </a:r>
          </a:p>
        </p:txBody>
      </p:sp>
      <p:sp>
        <p:nvSpPr>
          <p:cNvPr id="26634" name="Oval 7"/>
          <p:cNvSpPr>
            <a:spLocks noChangeArrowheads="1"/>
          </p:cNvSpPr>
          <p:nvPr/>
        </p:nvSpPr>
        <p:spPr bwMode="auto">
          <a:xfrm>
            <a:off x="5943600" y="2590800"/>
            <a:ext cx="3048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 flipH="1">
            <a:off x="6248400" y="2209800"/>
            <a:ext cx="609600" cy="609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6477000" y="1730375"/>
            <a:ext cx="1028700" cy="469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 charset="0"/>
              </a:rPr>
              <a:t>A-440</a:t>
            </a:r>
            <a:endParaRPr lang="en-US" b="1"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95425" y="5867400"/>
            <a:ext cx="658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A musical scale consists of a discrete set of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00940D-CC82-4207-9178-8801999E34F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Synthesize </a:t>
            </a:r>
            <a:r>
              <a:rPr lang="en-US" smtClean="0">
                <a:solidFill>
                  <a:schemeClr val="accent1"/>
                </a:solidFill>
              </a:rPr>
              <a:t>Complicated</a:t>
            </a:r>
            <a:r>
              <a:rPr lang="en-US" smtClean="0"/>
              <a:t> Signals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Musical Notes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Piano uses 3 strings for many notes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Chords: play several notes simultaneously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Human Speech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Vowels have dominant frequencies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Application: computer generated speech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Can </a:t>
            </a:r>
            <a:r>
              <a:rPr lang="en-US" smtClean="0">
                <a:solidFill>
                  <a:schemeClr val="accent1"/>
                </a:solidFill>
              </a:rPr>
              <a:t>all</a:t>
            </a:r>
            <a:r>
              <a:rPr lang="en-US" smtClean="0"/>
              <a:t> signals be generated this way?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Sum of sinusoids?</a:t>
            </a:r>
          </a:p>
        </p:txBody>
      </p:sp>
      <p:sp>
        <p:nvSpPr>
          <p:cNvPr id="27655" name="AutoShape 8">
            <a:hlinkClick r:id="" action="ppaction://noaction" highlightClick="1">
              <a:snd r:embed="rId2" name="bat.wav"/>
            </a:hlinkClick>
          </p:cNvPr>
          <p:cNvSpPr>
            <a:spLocks noChangeArrowheads="1"/>
          </p:cNvSpPr>
          <p:nvPr/>
        </p:nvSpPr>
        <p:spPr bwMode="auto">
          <a:xfrm>
            <a:off x="7315200" y="4267200"/>
            <a:ext cx="5334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9">
            <a:hlinkClick r:id="" action="ppaction://noaction" highlightClick="1">
              <a:snd r:embed="rId3" name="furelise.wav"/>
            </a:hlinkClick>
          </p:cNvPr>
          <p:cNvSpPr>
            <a:spLocks noChangeArrowheads="1"/>
          </p:cNvSpPr>
          <p:nvPr/>
        </p:nvSpPr>
        <p:spPr bwMode="auto">
          <a:xfrm>
            <a:off x="3810000" y="2362200"/>
            <a:ext cx="5334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FFE57-1BBE-47F8-A685-CA0F42BFBFE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 Elise WAVEFORM</a:t>
            </a:r>
          </a:p>
        </p:txBody>
      </p:sp>
      <p:pic>
        <p:nvPicPr>
          <p:cNvPr id="28678" name="Picture 7" descr="&#10;FE-sig.gif                                                     00008C66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66863"/>
            <a:ext cx="60198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391400" y="2216150"/>
            <a:ext cx="1041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Beat</a:t>
            </a:r>
          </a:p>
          <a:p>
            <a:r>
              <a:rPr lang="en-US" b="1">
                <a:latin typeface="Arial" charset="0"/>
              </a:rPr>
              <a:t>Notes</a:t>
            </a:r>
          </a:p>
        </p:txBody>
      </p:sp>
      <p:sp>
        <p:nvSpPr>
          <p:cNvPr id="28680" name="AutoShape 14">
            <a:hlinkClick r:id="" action="ppaction://noaction" highlightClick="1">
              <a:snd r:embed="rId3" name="furelise.wav"/>
            </a:hlinkClick>
          </p:cNvPr>
          <p:cNvSpPr>
            <a:spLocks noChangeArrowheads="1"/>
          </p:cNvSpPr>
          <p:nvPr/>
        </p:nvSpPr>
        <p:spPr bwMode="auto">
          <a:xfrm>
            <a:off x="6629400" y="685800"/>
            <a:ext cx="5334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57D50-E8A0-4006-8503-BCE3CC69A72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7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Speech Signal: BAT</a:t>
            </a: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smtClean="0"/>
              <a:t>Nearly </a:t>
            </a:r>
            <a:r>
              <a:rPr lang="en-US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Periodic</a:t>
            </a:r>
            <a:r>
              <a:rPr lang="en-US" smtClean="0"/>
              <a:t> in Vowel Region</a:t>
            </a:r>
          </a:p>
          <a:p>
            <a:pPr lvl="1">
              <a:defRPr/>
            </a:pPr>
            <a:r>
              <a:rPr lang="en-US" smtClean="0"/>
              <a:t>Period is (Approximately) T = 0.0065 sec</a:t>
            </a:r>
          </a:p>
        </p:txBody>
      </p:sp>
      <p:pic>
        <p:nvPicPr>
          <p:cNvPr id="29703" name="Picture 1028" descr="bat-sig.gif                                                    00008C66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7620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AutoShape 1030">
            <a:hlinkClick r:id="" action="ppaction://noaction" highlightClick="1">
              <a:snd r:embed="rId3" name="bat.wav"/>
            </a:hlinkClick>
          </p:cNvPr>
          <p:cNvSpPr>
            <a:spLocks noChangeArrowheads="1"/>
          </p:cNvSpPr>
          <p:nvPr/>
        </p:nvSpPr>
        <p:spPr bwMode="auto">
          <a:xfrm>
            <a:off x="6172200" y="533400"/>
            <a:ext cx="5334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031"/>
          <p:cNvSpPr>
            <a:spLocks noChangeShapeType="1"/>
          </p:cNvSpPr>
          <p:nvPr/>
        </p:nvSpPr>
        <p:spPr bwMode="auto">
          <a:xfrm>
            <a:off x="2971800" y="5334000"/>
            <a:ext cx="1905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4110</TotalTime>
  <Words>1205</Words>
  <Application>Microsoft Office PowerPoint</Application>
  <PresentationFormat>On-screen Show (4:3)</PresentationFormat>
  <Paragraphs>329</Paragraphs>
  <Slides>36</Slides>
  <Notes>0</Notes>
  <HiddenSlides>5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2025-aLectures</vt:lpstr>
      <vt:lpstr>Equation</vt:lpstr>
      <vt:lpstr>Microsoft Equation 3.0</vt:lpstr>
      <vt:lpstr>DSP First, 2/e</vt:lpstr>
      <vt:lpstr>License Info for SPFirst Slides</vt:lpstr>
      <vt:lpstr>READING ASSIGNMENTS</vt:lpstr>
      <vt:lpstr>LECTURE OBJECTIVES</vt:lpstr>
      <vt:lpstr>FREQUENCY DIAGRAM</vt:lpstr>
      <vt:lpstr>Another FREQ. Diagram</vt:lpstr>
      <vt:lpstr>MOTIVATION</vt:lpstr>
      <vt:lpstr>Fur Elise WAVEFORM</vt:lpstr>
      <vt:lpstr>Speech Signal: BAT</vt:lpstr>
      <vt:lpstr>Euler’s Formula Reversed</vt:lpstr>
      <vt:lpstr>INVERSE Euler’s Formula</vt:lpstr>
      <vt:lpstr>SPECTRUM Interpretation</vt:lpstr>
      <vt:lpstr>GRAPHICAL SPECTRUM</vt:lpstr>
      <vt:lpstr>NEGATIVE FREQUENCY</vt:lpstr>
      <vt:lpstr>Negative Frequency is still a rotating phasor</vt:lpstr>
      <vt:lpstr>General form of sinusoid spectrum</vt:lpstr>
      <vt:lpstr>SPECTRUM Interpretation</vt:lpstr>
      <vt:lpstr>Recall SPECTRUM of cosine</vt:lpstr>
      <vt:lpstr>REPRESENTATION of SINE</vt:lpstr>
      <vt:lpstr>GRAPHICAL Spectrum of sine</vt:lpstr>
      <vt:lpstr>SPECTRUM ---&gt; SINUSOID</vt:lpstr>
      <vt:lpstr>Gather (A,w,f) information</vt:lpstr>
      <vt:lpstr>Add Spectrum Components-1</vt:lpstr>
      <vt:lpstr>Add Spectrum Components-2</vt:lpstr>
      <vt:lpstr>Simplify Components</vt:lpstr>
      <vt:lpstr>FINAL ANSWER</vt:lpstr>
      <vt:lpstr>Example: Synthetic Vowel </vt:lpstr>
      <vt:lpstr>Example: Synthetic Vowel </vt:lpstr>
      <vt:lpstr>SPECTRUM of VOWEL (Polar Format)</vt:lpstr>
      <vt:lpstr>SPECTRUM of VOWEL (Polar Format)</vt:lpstr>
      <vt:lpstr>Vowel Waveform   (sum of all 5 components)</vt:lpstr>
      <vt:lpstr>The VODER by Dudley</vt:lpstr>
      <vt:lpstr>SPECTRUM of VOWEL</vt:lpstr>
      <vt:lpstr>Summary: GENERAL FORM</vt:lpstr>
      <vt:lpstr>GRAPHICAL SPECTRUM</vt:lpstr>
      <vt:lpstr>Phasor cancellation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#4</dc:title>
  <dc:creator>Jim McClellan</dc:creator>
  <cp:lastModifiedBy>mcclella</cp:lastModifiedBy>
  <cp:revision>262</cp:revision>
  <cp:lastPrinted>1999-04-10T19:24:49Z</cp:lastPrinted>
  <dcterms:created xsi:type="dcterms:W3CDTF">2009-08-29T18:47:58Z</dcterms:created>
  <dcterms:modified xsi:type="dcterms:W3CDTF">2016-08-13T19:56:31Z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